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5" r:id="rId5"/>
    <p:sldMasterId id="2147483709" r:id="rId6"/>
    <p:sldMasterId id="2147483721" r:id="rId7"/>
    <p:sldMasterId id="2147483737" r:id="rId8"/>
    <p:sldMasterId id="2147483753" r:id="rId9"/>
    <p:sldMasterId id="2147483769" r:id="rId10"/>
    <p:sldMasterId id="2147483785" r:id="rId11"/>
  </p:sldMasterIdLst>
  <p:notesMasterIdLst>
    <p:notesMasterId r:id="rId50"/>
  </p:notesMasterIdLst>
  <p:handoutMasterIdLst>
    <p:handoutMasterId r:id="rId51"/>
  </p:handoutMasterIdLst>
  <p:sldIdLst>
    <p:sldId id="324" r:id="rId12"/>
    <p:sldId id="329" r:id="rId13"/>
    <p:sldId id="498" r:id="rId14"/>
    <p:sldId id="494" r:id="rId15"/>
    <p:sldId id="459" r:id="rId16"/>
    <p:sldId id="421" r:id="rId17"/>
    <p:sldId id="479" r:id="rId18"/>
    <p:sldId id="420" r:id="rId19"/>
    <p:sldId id="383" r:id="rId20"/>
    <p:sldId id="377" r:id="rId21"/>
    <p:sldId id="267" r:id="rId22"/>
    <p:sldId id="465" r:id="rId23"/>
    <p:sldId id="424" r:id="rId24"/>
    <p:sldId id="486" r:id="rId25"/>
    <p:sldId id="499" r:id="rId26"/>
    <p:sldId id="492" r:id="rId27"/>
    <p:sldId id="487" r:id="rId28"/>
    <p:sldId id="488" r:id="rId29"/>
    <p:sldId id="489" r:id="rId30"/>
    <p:sldId id="490" r:id="rId31"/>
    <p:sldId id="491" r:id="rId32"/>
    <p:sldId id="425" r:id="rId33"/>
    <p:sldId id="269" r:id="rId34"/>
    <p:sldId id="500" r:id="rId35"/>
    <p:sldId id="497" r:id="rId36"/>
    <p:sldId id="458" r:id="rId37"/>
    <p:sldId id="415" r:id="rId38"/>
    <p:sldId id="270" r:id="rId39"/>
    <p:sldId id="454" r:id="rId40"/>
    <p:sldId id="312" r:id="rId41"/>
    <p:sldId id="414" r:id="rId42"/>
    <p:sldId id="279" r:id="rId43"/>
    <p:sldId id="280" r:id="rId44"/>
    <p:sldId id="278" r:id="rId45"/>
    <p:sldId id="467" r:id="rId46"/>
    <p:sldId id="477" r:id="rId47"/>
    <p:sldId id="480" r:id="rId48"/>
    <p:sldId id="481"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ndrew Scott" initials="AS" lastIdx="29" clrIdx="6"/>
  <p:cmAuthor id="1" name="Someh Lewis" initials="SL" lastIdx="1" clrIdx="0"/>
  <p:cmAuthor id="8" name="Kozicharow, Allison" initials="KA" lastIdx="36" clrIdx="7"/>
  <p:cmAuthor id="2" name="Kimberly Stevens" initials="KS" lastIdx="31" clrIdx="1"/>
  <p:cmAuthor id="9" name="Vaughn, Christy" initials="VC" lastIdx="4" clrIdx="8"/>
  <p:cmAuthor id="3" name="Sarah O'Rourke" initials="SO" lastIdx="72" clrIdx="2"/>
  <p:cmAuthor id="4" name="Alexandra Torrence" initials="AT" lastIdx="2" clrIdx="3"/>
  <p:cmAuthor id="5" name="Annette Morrison" initials="AM" lastIdx="3" clrIdx="4"/>
  <p:cmAuthor id="6" name="katie Ryan" initials="kR" lastIdx="34"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336B90"/>
    <a:srgbClr val="0F42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97" autoAdjust="0"/>
    <p:restoredTop sz="80748" autoAdjust="0"/>
  </p:normalViewPr>
  <p:slideViewPr>
    <p:cSldViewPr snapToGrid="0">
      <p:cViewPr varScale="1">
        <p:scale>
          <a:sx n="71" d="100"/>
          <a:sy n="71" d="100"/>
        </p:scale>
        <p:origin x="869" y="4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75" d="100"/>
          <a:sy n="75" d="100"/>
        </p:scale>
        <p:origin x="2712"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428812-260C-4166-A9DC-6863D1CC2E49}" type="doc">
      <dgm:prSet loTypeId="urn:microsoft.com/office/officeart/2005/8/layout/vList4#1" loCatId="list" qsTypeId="urn:microsoft.com/office/officeart/2005/8/quickstyle/simple5" qsCatId="simple" csTypeId="urn:microsoft.com/office/officeart/2005/8/colors/accent0_1" csCatId="mainScheme" phldr="1"/>
      <dgm:spPr/>
      <dgm:t>
        <a:bodyPr/>
        <a:lstStyle/>
        <a:p>
          <a:endParaRPr lang="en-US"/>
        </a:p>
      </dgm:t>
    </dgm:pt>
    <dgm:pt modelId="{925FCADE-E37A-4C89-839E-17160FDD3A76}">
      <dgm:prSet phldrT="[Text]" custT="1"/>
      <dgm:spPr/>
      <dgm:t>
        <a:bodyPr/>
        <a:lstStyle/>
        <a:p>
          <a:r>
            <a:rPr lang="en-US" sz="1600" dirty="0"/>
            <a:t>Medications that increase alertness, attention, energy, blood pressure, heart rate, and respiration rate.</a:t>
          </a:r>
        </a:p>
        <a:p>
          <a:r>
            <a:rPr lang="en-US" sz="1600" dirty="0"/>
            <a:t>Short-term effects: Increased wakefulness, attention, energy; elevated blood pressure and heart rate.</a:t>
          </a:r>
        </a:p>
        <a:p>
          <a:r>
            <a:rPr lang="en-US" sz="1600" dirty="0"/>
            <a:t>Long-term effects: Cardiac problems, psychosis, anger, paranoia.</a:t>
          </a:r>
        </a:p>
      </dgm:t>
    </dgm:pt>
    <dgm:pt modelId="{8A2172F7-1C44-44D8-9A1C-2E26A291712F}" type="parTrans" cxnId="{4153896E-A554-4D2C-8994-256C69D49C59}">
      <dgm:prSet/>
      <dgm:spPr/>
      <dgm:t>
        <a:bodyPr/>
        <a:lstStyle/>
        <a:p>
          <a:endParaRPr lang="en-US"/>
        </a:p>
      </dgm:t>
    </dgm:pt>
    <dgm:pt modelId="{922F15D5-3100-45AA-9BBD-EC9372AE27BF}" type="sibTrans" cxnId="{4153896E-A554-4D2C-8994-256C69D49C59}">
      <dgm:prSet/>
      <dgm:spPr/>
      <dgm:t>
        <a:bodyPr/>
        <a:lstStyle/>
        <a:p>
          <a:endParaRPr lang="en-US"/>
        </a:p>
      </dgm:t>
    </dgm:pt>
    <dgm:pt modelId="{876BDC79-D3E8-4185-A5B8-2B65B9274378}">
      <dgm:prSet phldrT="[Text]" custT="1"/>
      <dgm:spPr/>
      <dgm:t>
        <a:bodyPr/>
        <a:lstStyle/>
        <a:p>
          <a:endParaRPr lang="en-US" sz="1600" dirty="0"/>
        </a:p>
      </dgm:t>
    </dgm:pt>
    <dgm:pt modelId="{5B295928-5EFF-4C1C-87F6-BD616999E7BD}" type="parTrans" cxnId="{32BDC88B-F0AA-49AA-9144-D19EE387E255}">
      <dgm:prSet/>
      <dgm:spPr/>
      <dgm:t>
        <a:bodyPr/>
        <a:lstStyle/>
        <a:p>
          <a:endParaRPr lang="en-US"/>
        </a:p>
      </dgm:t>
    </dgm:pt>
    <dgm:pt modelId="{574337AE-16A2-465C-AE3C-2AC4DDE870C8}" type="sibTrans" cxnId="{32BDC88B-F0AA-49AA-9144-D19EE387E255}">
      <dgm:prSet/>
      <dgm:spPr/>
      <dgm:t>
        <a:bodyPr/>
        <a:lstStyle/>
        <a:p>
          <a:endParaRPr lang="en-US"/>
        </a:p>
      </dgm:t>
    </dgm:pt>
    <dgm:pt modelId="{E0528CDD-C6E0-47A4-8407-21F0B7516314}">
      <dgm:prSet phldrT="[Text]" custT="1"/>
      <dgm:spPr/>
      <dgm:t>
        <a:bodyPr/>
        <a:lstStyle/>
        <a:p>
          <a:endParaRPr lang="en-US" sz="1600" dirty="0"/>
        </a:p>
      </dgm:t>
    </dgm:pt>
    <dgm:pt modelId="{8756EDCC-820D-44B9-965C-F1CCCE085E18}" type="parTrans" cxnId="{908E4FDF-4BF3-4713-AD7B-63542DCE534B}">
      <dgm:prSet/>
      <dgm:spPr/>
      <dgm:t>
        <a:bodyPr/>
        <a:lstStyle/>
        <a:p>
          <a:endParaRPr lang="en-US"/>
        </a:p>
      </dgm:t>
    </dgm:pt>
    <dgm:pt modelId="{80B26153-9642-4C1A-9193-1F8D157AB668}" type="sibTrans" cxnId="{908E4FDF-4BF3-4713-AD7B-63542DCE534B}">
      <dgm:prSet/>
      <dgm:spPr/>
      <dgm:t>
        <a:bodyPr/>
        <a:lstStyle/>
        <a:p>
          <a:endParaRPr lang="en-US"/>
        </a:p>
      </dgm:t>
    </dgm:pt>
    <dgm:pt modelId="{75A47257-FD1B-4306-9798-920C8E1213C1}" type="pres">
      <dgm:prSet presAssocID="{D7428812-260C-4166-A9DC-6863D1CC2E49}" presName="linear" presStyleCnt="0">
        <dgm:presLayoutVars>
          <dgm:dir/>
          <dgm:resizeHandles val="exact"/>
        </dgm:presLayoutVars>
      </dgm:prSet>
      <dgm:spPr/>
      <dgm:t>
        <a:bodyPr/>
        <a:lstStyle/>
        <a:p>
          <a:endParaRPr lang="en-US"/>
        </a:p>
      </dgm:t>
    </dgm:pt>
    <dgm:pt modelId="{02738D52-880C-4885-8EB1-D4AD42DED3EF}" type="pres">
      <dgm:prSet presAssocID="{925FCADE-E37A-4C89-839E-17160FDD3A76}" presName="comp" presStyleCnt="0"/>
      <dgm:spPr/>
    </dgm:pt>
    <dgm:pt modelId="{11FA8F46-D9DB-403A-A502-D62B72B5B1B4}" type="pres">
      <dgm:prSet presAssocID="{925FCADE-E37A-4C89-839E-17160FDD3A76}" presName="box" presStyleLbl="node1" presStyleIdx="0" presStyleCnt="3"/>
      <dgm:spPr/>
      <dgm:t>
        <a:bodyPr/>
        <a:lstStyle/>
        <a:p>
          <a:endParaRPr lang="en-US"/>
        </a:p>
      </dgm:t>
    </dgm:pt>
    <dgm:pt modelId="{965ABDF9-1D0F-4ED9-A16F-70C53F102510}" type="pres">
      <dgm:prSet presAssocID="{925FCADE-E37A-4C89-839E-17160FDD3A76}" presName="img" presStyleLbl="fgImgPlace1" presStyleIdx="0" presStyleCnt="3" custLinFactY="43278" custLinFactNeighborX="44763" custLinFactNeighborY="100000"/>
      <dgm:spPr/>
    </dgm:pt>
    <dgm:pt modelId="{B1E9F2C9-1613-49FC-8B40-B10CD4F7E24E}" type="pres">
      <dgm:prSet presAssocID="{925FCADE-E37A-4C89-839E-17160FDD3A76}" presName="text" presStyleLbl="node1" presStyleIdx="0" presStyleCnt="3">
        <dgm:presLayoutVars>
          <dgm:bulletEnabled val="1"/>
        </dgm:presLayoutVars>
      </dgm:prSet>
      <dgm:spPr/>
      <dgm:t>
        <a:bodyPr/>
        <a:lstStyle/>
        <a:p>
          <a:endParaRPr lang="en-US"/>
        </a:p>
      </dgm:t>
    </dgm:pt>
    <dgm:pt modelId="{510F4D31-9EAB-4A32-8F7B-0770334DCA46}" type="pres">
      <dgm:prSet presAssocID="{922F15D5-3100-45AA-9BBD-EC9372AE27BF}" presName="spacer" presStyleCnt="0"/>
      <dgm:spPr/>
    </dgm:pt>
    <dgm:pt modelId="{47CCAE9A-A66C-415B-BEB8-DE631500E367}" type="pres">
      <dgm:prSet presAssocID="{876BDC79-D3E8-4185-A5B8-2B65B9274378}" presName="comp" presStyleCnt="0"/>
      <dgm:spPr/>
    </dgm:pt>
    <dgm:pt modelId="{FC0F4080-82C7-4C18-ACF7-B3265DC34E68}" type="pres">
      <dgm:prSet presAssocID="{876BDC79-D3E8-4185-A5B8-2B65B9274378}" presName="box" presStyleLbl="node1" presStyleIdx="1" presStyleCnt="3" custScaleY="98768" custLinFactNeighborY="1489"/>
      <dgm:spPr/>
      <dgm:t>
        <a:bodyPr/>
        <a:lstStyle/>
        <a:p>
          <a:endParaRPr lang="en-US"/>
        </a:p>
      </dgm:t>
    </dgm:pt>
    <dgm:pt modelId="{1B8BFA5A-9AA1-465A-A3A7-EAFAE3802653}" type="pres">
      <dgm:prSet presAssocID="{876BDC79-D3E8-4185-A5B8-2B65B9274378}" presName="img" presStyleLbl="fgImgPlace1" presStyleIdx="1" presStyleCnt="3" custLinFactX="200000" custLinFactY="58285" custLinFactNeighborX="275083" custLinFactNeighborY="100000"/>
      <dgm:spPr>
        <a:noFill/>
        <a:ln>
          <a:noFill/>
        </a:ln>
      </dgm:spPr>
    </dgm:pt>
    <dgm:pt modelId="{7043C98A-638C-4499-967F-123F17C2AB1B}" type="pres">
      <dgm:prSet presAssocID="{876BDC79-D3E8-4185-A5B8-2B65B9274378}" presName="text" presStyleLbl="node1" presStyleIdx="1" presStyleCnt="3">
        <dgm:presLayoutVars>
          <dgm:bulletEnabled val="1"/>
        </dgm:presLayoutVars>
      </dgm:prSet>
      <dgm:spPr/>
      <dgm:t>
        <a:bodyPr/>
        <a:lstStyle/>
        <a:p>
          <a:endParaRPr lang="en-US"/>
        </a:p>
      </dgm:t>
    </dgm:pt>
    <dgm:pt modelId="{8CB56701-759C-4FE5-A44D-A0D8D5D4EEEB}" type="pres">
      <dgm:prSet presAssocID="{574337AE-16A2-465C-AE3C-2AC4DDE870C8}" presName="spacer" presStyleCnt="0"/>
      <dgm:spPr/>
    </dgm:pt>
    <dgm:pt modelId="{1A8BE4BB-B3C9-4C57-8E3D-58A0FA34FF1B}" type="pres">
      <dgm:prSet presAssocID="{E0528CDD-C6E0-47A4-8407-21F0B7516314}" presName="comp" presStyleCnt="0"/>
      <dgm:spPr/>
    </dgm:pt>
    <dgm:pt modelId="{C917A186-C040-494A-94E3-F95D4AE57A68}" type="pres">
      <dgm:prSet presAssocID="{E0528CDD-C6E0-47A4-8407-21F0B7516314}" presName="box" presStyleLbl="node1" presStyleIdx="2" presStyleCnt="3"/>
      <dgm:spPr/>
      <dgm:t>
        <a:bodyPr/>
        <a:lstStyle/>
        <a:p>
          <a:endParaRPr lang="en-US"/>
        </a:p>
      </dgm:t>
    </dgm:pt>
    <dgm:pt modelId="{DA8DD534-C3F1-45C6-8A4C-C0538078AF14}" type="pres">
      <dgm:prSet presAssocID="{E0528CDD-C6E0-47A4-8407-21F0B7516314}" presName="img" presStyleLbl="fgImgPlace1" presStyleIdx="2" presStyleCnt="3" custFlipVert="0" custFlipHor="0" custScaleX="4218" custScaleY="3375" custLinFactX="200000" custLinFactNeighborX="249154" custLinFactNeighborY="69778"/>
      <dgm:spPr/>
    </dgm:pt>
    <dgm:pt modelId="{264220C5-3774-4E00-949E-4633E9BE7A46}" type="pres">
      <dgm:prSet presAssocID="{E0528CDD-C6E0-47A4-8407-21F0B7516314}" presName="text" presStyleLbl="node1" presStyleIdx="2" presStyleCnt="3">
        <dgm:presLayoutVars>
          <dgm:bulletEnabled val="1"/>
        </dgm:presLayoutVars>
      </dgm:prSet>
      <dgm:spPr/>
      <dgm:t>
        <a:bodyPr/>
        <a:lstStyle/>
        <a:p>
          <a:endParaRPr lang="en-US"/>
        </a:p>
      </dgm:t>
    </dgm:pt>
  </dgm:ptLst>
  <dgm:cxnLst>
    <dgm:cxn modelId="{C22BC5E2-7413-4BA8-B186-E8BBDF132371}" type="presOf" srcId="{876BDC79-D3E8-4185-A5B8-2B65B9274378}" destId="{7043C98A-638C-4499-967F-123F17C2AB1B}" srcOrd="1" destOrd="0" presId="urn:microsoft.com/office/officeart/2005/8/layout/vList4#1"/>
    <dgm:cxn modelId="{32BDC88B-F0AA-49AA-9144-D19EE387E255}" srcId="{D7428812-260C-4166-A9DC-6863D1CC2E49}" destId="{876BDC79-D3E8-4185-A5B8-2B65B9274378}" srcOrd="1" destOrd="0" parTransId="{5B295928-5EFF-4C1C-87F6-BD616999E7BD}" sibTransId="{574337AE-16A2-465C-AE3C-2AC4DDE870C8}"/>
    <dgm:cxn modelId="{8DB2BBF1-2B2A-474F-9D4F-E5D675DE0490}" type="presOf" srcId="{876BDC79-D3E8-4185-A5B8-2B65B9274378}" destId="{FC0F4080-82C7-4C18-ACF7-B3265DC34E68}" srcOrd="0" destOrd="0" presId="urn:microsoft.com/office/officeart/2005/8/layout/vList4#1"/>
    <dgm:cxn modelId="{2742F54C-5A58-489E-AA82-46A4698F293A}" type="presOf" srcId="{D7428812-260C-4166-A9DC-6863D1CC2E49}" destId="{75A47257-FD1B-4306-9798-920C8E1213C1}" srcOrd="0" destOrd="0" presId="urn:microsoft.com/office/officeart/2005/8/layout/vList4#1"/>
    <dgm:cxn modelId="{02073CD2-192C-4BB8-BE66-68F1C701FE8B}" type="presOf" srcId="{925FCADE-E37A-4C89-839E-17160FDD3A76}" destId="{11FA8F46-D9DB-403A-A502-D62B72B5B1B4}" srcOrd="0" destOrd="0" presId="urn:microsoft.com/office/officeart/2005/8/layout/vList4#1"/>
    <dgm:cxn modelId="{7E8FC985-6BE8-4592-ABC5-A9E487E1179B}" type="presOf" srcId="{E0528CDD-C6E0-47A4-8407-21F0B7516314}" destId="{264220C5-3774-4E00-949E-4633E9BE7A46}" srcOrd="1" destOrd="0" presId="urn:microsoft.com/office/officeart/2005/8/layout/vList4#1"/>
    <dgm:cxn modelId="{C16C62B0-FCF3-4C7B-AB04-A1743801F5AE}" type="presOf" srcId="{925FCADE-E37A-4C89-839E-17160FDD3A76}" destId="{B1E9F2C9-1613-49FC-8B40-B10CD4F7E24E}" srcOrd="1" destOrd="0" presId="urn:microsoft.com/office/officeart/2005/8/layout/vList4#1"/>
    <dgm:cxn modelId="{4153896E-A554-4D2C-8994-256C69D49C59}" srcId="{D7428812-260C-4166-A9DC-6863D1CC2E49}" destId="{925FCADE-E37A-4C89-839E-17160FDD3A76}" srcOrd="0" destOrd="0" parTransId="{8A2172F7-1C44-44D8-9A1C-2E26A291712F}" sibTransId="{922F15D5-3100-45AA-9BBD-EC9372AE27BF}"/>
    <dgm:cxn modelId="{7CA4CE38-41E8-457A-B92E-1BD41711D040}" type="presOf" srcId="{E0528CDD-C6E0-47A4-8407-21F0B7516314}" destId="{C917A186-C040-494A-94E3-F95D4AE57A68}" srcOrd="0" destOrd="0" presId="urn:microsoft.com/office/officeart/2005/8/layout/vList4#1"/>
    <dgm:cxn modelId="{908E4FDF-4BF3-4713-AD7B-63542DCE534B}" srcId="{D7428812-260C-4166-A9DC-6863D1CC2E49}" destId="{E0528CDD-C6E0-47A4-8407-21F0B7516314}" srcOrd="2" destOrd="0" parTransId="{8756EDCC-820D-44B9-965C-F1CCCE085E18}" sibTransId="{80B26153-9642-4C1A-9193-1F8D157AB668}"/>
    <dgm:cxn modelId="{A48D6DA7-2650-460D-9B3F-3679CB6616A0}" type="presParOf" srcId="{75A47257-FD1B-4306-9798-920C8E1213C1}" destId="{02738D52-880C-4885-8EB1-D4AD42DED3EF}" srcOrd="0" destOrd="0" presId="urn:microsoft.com/office/officeart/2005/8/layout/vList4#1"/>
    <dgm:cxn modelId="{D3ACD209-7E36-468B-BF9A-56CEA45995CE}" type="presParOf" srcId="{02738D52-880C-4885-8EB1-D4AD42DED3EF}" destId="{11FA8F46-D9DB-403A-A502-D62B72B5B1B4}" srcOrd="0" destOrd="0" presId="urn:microsoft.com/office/officeart/2005/8/layout/vList4#1"/>
    <dgm:cxn modelId="{EAD4BEC6-D33B-4D39-868D-9E63C51DF6C0}" type="presParOf" srcId="{02738D52-880C-4885-8EB1-D4AD42DED3EF}" destId="{965ABDF9-1D0F-4ED9-A16F-70C53F102510}" srcOrd="1" destOrd="0" presId="urn:microsoft.com/office/officeart/2005/8/layout/vList4#1"/>
    <dgm:cxn modelId="{54748C25-95F3-4A63-B7BB-03E33CA552B7}" type="presParOf" srcId="{02738D52-880C-4885-8EB1-D4AD42DED3EF}" destId="{B1E9F2C9-1613-49FC-8B40-B10CD4F7E24E}" srcOrd="2" destOrd="0" presId="urn:microsoft.com/office/officeart/2005/8/layout/vList4#1"/>
    <dgm:cxn modelId="{1E0427DD-7ACF-4099-A831-A41798AF67F9}" type="presParOf" srcId="{75A47257-FD1B-4306-9798-920C8E1213C1}" destId="{510F4D31-9EAB-4A32-8F7B-0770334DCA46}" srcOrd="1" destOrd="0" presId="urn:microsoft.com/office/officeart/2005/8/layout/vList4#1"/>
    <dgm:cxn modelId="{B533EEC3-51AD-4E78-B40C-F38F71A6221D}" type="presParOf" srcId="{75A47257-FD1B-4306-9798-920C8E1213C1}" destId="{47CCAE9A-A66C-415B-BEB8-DE631500E367}" srcOrd="2" destOrd="0" presId="urn:microsoft.com/office/officeart/2005/8/layout/vList4#1"/>
    <dgm:cxn modelId="{2B98A07E-EAF5-4A8B-BD2A-C94AB95B5F63}" type="presParOf" srcId="{47CCAE9A-A66C-415B-BEB8-DE631500E367}" destId="{FC0F4080-82C7-4C18-ACF7-B3265DC34E68}" srcOrd="0" destOrd="0" presId="urn:microsoft.com/office/officeart/2005/8/layout/vList4#1"/>
    <dgm:cxn modelId="{4F604F2B-3AED-4BC8-912D-B366901AE621}" type="presParOf" srcId="{47CCAE9A-A66C-415B-BEB8-DE631500E367}" destId="{1B8BFA5A-9AA1-465A-A3A7-EAFAE3802653}" srcOrd="1" destOrd="0" presId="urn:microsoft.com/office/officeart/2005/8/layout/vList4#1"/>
    <dgm:cxn modelId="{33C8A1B1-3EB2-4609-BC2C-E515E754BEEB}" type="presParOf" srcId="{47CCAE9A-A66C-415B-BEB8-DE631500E367}" destId="{7043C98A-638C-4499-967F-123F17C2AB1B}" srcOrd="2" destOrd="0" presId="urn:microsoft.com/office/officeart/2005/8/layout/vList4#1"/>
    <dgm:cxn modelId="{AE8C3927-1BBE-4E73-968C-DF5A44DF40A1}" type="presParOf" srcId="{75A47257-FD1B-4306-9798-920C8E1213C1}" destId="{8CB56701-759C-4FE5-A44D-A0D8D5D4EEEB}" srcOrd="3" destOrd="0" presId="urn:microsoft.com/office/officeart/2005/8/layout/vList4#1"/>
    <dgm:cxn modelId="{D86B1577-0520-4AC3-B49E-818B5D9FE4B4}" type="presParOf" srcId="{75A47257-FD1B-4306-9798-920C8E1213C1}" destId="{1A8BE4BB-B3C9-4C57-8E3D-58A0FA34FF1B}" srcOrd="4" destOrd="0" presId="urn:microsoft.com/office/officeart/2005/8/layout/vList4#1"/>
    <dgm:cxn modelId="{8EE9BDA6-CB09-483F-AE88-7781386C7878}" type="presParOf" srcId="{1A8BE4BB-B3C9-4C57-8E3D-58A0FA34FF1B}" destId="{C917A186-C040-494A-94E3-F95D4AE57A68}" srcOrd="0" destOrd="0" presId="urn:microsoft.com/office/officeart/2005/8/layout/vList4#1"/>
    <dgm:cxn modelId="{85F1DF37-DD56-4E45-9511-9721CE657F32}" type="presParOf" srcId="{1A8BE4BB-B3C9-4C57-8E3D-58A0FA34FF1B}" destId="{DA8DD534-C3F1-45C6-8A4C-C0538078AF14}" srcOrd="1" destOrd="0" presId="urn:microsoft.com/office/officeart/2005/8/layout/vList4#1"/>
    <dgm:cxn modelId="{525C1668-66DC-407C-9B73-70225A4F69B9}" type="presParOf" srcId="{1A8BE4BB-B3C9-4C57-8E3D-58A0FA34FF1B}" destId="{264220C5-3774-4E00-949E-4633E9BE7A46}"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428812-260C-4166-A9DC-6863D1CC2E49}" type="doc">
      <dgm:prSet loTypeId="urn:microsoft.com/office/officeart/2005/8/layout/vList4#2" loCatId="list" qsTypeId="urn:microsoft.com/office/officeart/2005/8/quickstyle/simple5" qsCatId="simple" csTypeId="urn:microsoft.com/office/officeart/2005/8/colors/accent0_1" csCatId="mainScheme" phldr="1"/>
      <dgm:spPr/>
      <dgm:t>
        <a:bodyPr/>
        <a:lstStyle/>
        <a:p>
          <a:endParaRPr lang="en-US"/>
        </a:p>
      </dgm:t>
    </dgm:pt>
    <dgm:pt modelId="{925FCADE-E37A-4C89-839E-17160FDD3A76}">
      <dgm:prSet phldrT="[Text]" custT="1"/>
      <dgm:spPr/>
      <dgm:t>
        <a:bodyPr/>
        <a:lstStyle/>
        <a:p>
          <a:r>
            <a:rPr lang="en-US" sz="1600" dirty="0">
              <a:solidFill>
                <a:schemeClr val="tx1"/>
              </a:solidFill>
              <a:effectLst/>
              <a:latin typeface="Arial" panose="020B0604020202020204" pitchFamily="34" charset="0"/>
              <a:ea typeface="+mn-ea"/>
              <a:cs typeface="Arial" panose="020B0604020202020204" pitchFamily="34" charset="0"/>
            </a:rPr>
            <a:t>Depressant, meaning it slows down the central nervous system function.</a:t>
          </a:r>
        </a:p>
        <a:p>
          <a:r>
            <a:rPr lang="en-US" sz="1600" dirty="0">
              <a:solidFill>
                <a:schemeClr val="tx1"/>
              </a:solidFill>
              <a:effectLst/>
              <a:latin typeface="Arial" panose="020B0604020202020204" pitchFamily="34" charset="0"/>
              <a:ea typeface="+mn-ea"/>
              <a:cs typeface="Arial" panose="020B0604020202020204" pitchFamily="34" charset="0"/>
            </a:rPr>
            <a:t>Short-term effects: Reduced inhibitions, slurred speech, motor impairment, confusion, memory problems, concentration difficulties.</a:t>
          </a:r>
        </a:p>
        <a:p>
          <a:r>
            <a:rPr lang="en-US" sz="1600" dirty="0">
              <a:solidFill>
                <a:schemeClr val="tx1"/>
              </a:solidFill>
              <a:effectLst/>
              <a:latin typeface="Arial" panose="020B0604020202020204" pitchFamily="34" charset="0"/>
              <a:ea typeface="+mn-ea"/>
              <a:cs typeface="Arial" panose="020B0604020202020204" pitchFamily="34" charset="0"/>
            </a:rPr>
            <a:t>Long-term effects: Development of alcohol use disorder, health problems, increased risk of certain cancers.</a:t>
          </a:r>
        </a:p>
      </dgm:t>
    </dgm:pt>
    <dgm:pt modelId="{8A2172F7-1C44-44D8-9A1C-2E26A291712F}" type="parTrans" cxnId="{4153896E-A554-4D2C-8994-256C69D49C59}">
      <dgm:prSet/>
      <dgm:spPr/>
      <dgm:t>
        <a:bodyPr/>
        <a:lstStyle/>
        <a:p>
          <a:endParaRPr lang="en-US"/>
        </a:p>
      </dgm:t>
    </dgm:pt>
    <dgm:pt modelId="{922F15D5-3100-45AA-9BBD-EC9372AE27BF}" type="sibTrans" cxnId="{4153896E-A554-4D2C-8994-256C69D49C59}">
      <dgm:prSet/>
      <dgm:spPr/>
      <dgm:t>
        <a:bodyPr/>
        <a:lstStyle/>
        <a:p>
          <a:endParaRPr lang="en-US"/>
        </a:p>
      </dgm:t>
    </dgm:pt>
    <dgm:pt modelId="{876BDC79-D3E8-4185-A5B8-2B65B9274378}">
      <dgm:prSet phldrT="[Text]" custT="1"/>
      <dgm:spPr/>
      <dgm:t>
        <a:bodyPr/>
        <a:lstStyle/>
        <a:p>
          <a:r>
            <a:rPr lang="en-US" sz="1600" dirty="0"/>
            <a:t>A powerful stimulant addictive substance made from the leaves of the coca plant originating from South America.</a:t>
          </a:r>
        </a:p>
        <a:p>
          <a:r>
            <a:rPr lang="en-US" sz="1600" dirty="0"/>
            <a:t>Short-term effects: Constricted blood vessels, dilated pupils, increased body temperature, pulse, and blood pressure, headaches, stomach pains, and nausea, euphoria.</a:t>
          </a:r>
        </a:p>
        <a:p>
          <a:r>
            <a:rPr lang="en-US" sz="1600" dirty="0"/>
            <a:t>Long-term effects: Loss of smell, nosebleeds, nasal damage and difficulty swallowing due to snorting, infection, and intestinal tissue death due to reduced blood flow.</a:t>
          </a:r>
        </a:p>
      </dgm:t>
    </dgm:pt>
    <dgm:pt modelId="{5B295928-5EFF-4C1C-87F6-BD616999E7BD}" type="parTrans" cxnId="{32BDC88B-F0AA-49AA-9144-D19EE387E255}">
      <dgm:prSet/>
      <dgm:spPr/>
      <dgm:t>
        <a:bodyPr/>
        <a:lstStyle/>
        <a:p>
          <a:endParaRPr lang="en-US"/>
        </a:p>
      </dgm:t>
    </dgm:pt>
    <dgm:pt modelId="{574337AE-16A2-465C-AE3C-2AC4DDE870C8}" type="sibTrans" cxnId="{32BDC88B-F0AA-49AA-9144-D19EE387E255}">
      <dgm:prSet/>
      <dgm:spPr/>
      <dgm:t>
        <a:bodyPr/>
        <a:lstStyle/>
        <a:p>
          <a:endParaRPr lang="en-US"/>
        </a:p>
      </dgm:t>
    </dgm:pt>
    <dgm:pt modelId="{E0528CDD-C6E0-47A4-8407-21F0B7516314}">
      <dgm:prSet phldrT="[Text]" custT="1"/>
      <dgm:spPr/>
      <dgm:t>
        <a:bodyPr/>
        <a:lstStyle/>
        <a:p>
          <a:r>
            <a:rPr lang="en-US" sz="1600" dirty="0"/>
            <a:t>An </a:t>
          </a:r>
          <a:r>
            <a:rPr lang="en-US" sz="1600" dirty="0" err="1"/>
            <a:t>opioid</a:t>
          </a:r>
          <a:r>
            <a:rPr lang="en-US" sz="1600" dirty="0"/>
            <a:t> substance made from morphine, a natural substance extracted from the seed pods of various opium poppy plants.</a:t>
          </a:r>
        </a:p>
        <a:p>
          <a:r>
            <a:rPr lang="en-US" sz="1600" dirty="0"/>
            <a:t>Short-term effects: Euphoria, dry mouth, itching, nausea, vomiting, analgesia, slowed breathing and heart rate.</a:t>
          </a:r>
        </a:p>
        <a:p>
          <a:r>
            <a:rPr lang="en-US" sz="1600" dirty="0"/>
            <a:t>Long-term effects: Collapsed veins, abscesses (swollen tissue with pus), infection of the mucous membrane and heart valves, constipation and stomach cramps, liver or kidney disease, pneumonia.</a:t>
          </a:r>
        </a:p>
      </dgm:t>
    </dgm:pt>
    <dgm:pt modelId="{8756EDCC-820D-44B9-965C-F1CCCE085E18}" type="parTrans" cxnId="{908E4FDF-4BF3-4713-AD7B-63542DCE534B}">
      <dgm:prSet/>
      <dgm:spPr/>
      <dgm:t>
        <a:bodyPr/>
        <a:lstStyle/>
        <a:p>
          <a:endParaRPr lang="en-US"/>
        </a:p>
      </dgm:t>
    </dgm:pt>
    <dgm:pt modelId="{80B26153-9642-4C1A-9193-1F8D157AB668}" type="sibTrans" cxnId="{908E4FDF-4BF3-4713-AD7B-63542DCE534B}">
      <dgm:prSet/>
      <dgm:spPr/>
      <dgm:t>
        <a:bodyPr/>
        <a:lstStyle/>
        <a:p>
          <a:endParaRPr lang="en-US"/>
        </a:p>
      </dgm:t>
    </dgm:pt>
    <dgm:pt modelId="{75A47257-FD1B-4306-9798-920C8E1213C1}" type="pres">
      <dgm:prSet presAssocID="{D7428812-260C-4166-A9DC-6863D1CC2E49}" presName="linear" presStyleCnt="0">
        <dgm:presLayoutVars>
          <dgm:dir/>
          <dgm:resizeHandles val="exact"/>
        </dgm:presLayoutVars>
      </dgm:prSet>
      <dgm:spPr/>
      <dgm:t>
        <a:bodyPr/>
        <a:lstStyle/>
        <a:p>
          <a:endParaRPr lang="en-US"/>
        </a:p>
      </dgm:t>
    </dgm:pt>
    <dgm:pt modelId="{02738D52-880C-4885-8EB1-D4AD42DED3EF}" type="pres">
      <dgm:prSet presAssocID="{925FCADE-E37A-4C89-839E-17160FDD3A76}" presName="comp" presStyleCnt="0"/>
      <dgm:spPr/>
    </dgm:pt>
    <dgm:pt modelId="{11FA8F46-D9DB-403A-A502-D62B72B5B1B4}" type="pres">
      <dgm:prSet presAssocID="{925FCADE-E37A-4C89-839E-17160FDD3A76}" presName="box" presStyleLbl="node1" presStyleIdx="0" presStyleCnt="3" custLinFactNeighborX="209"/>
      <dgm:spPr/>
      <dgm:t>
        <a:bodyPr/>
        <a:lstStyle/>
        <a:p>
          <a:endParaRPr lang="en-US"/>
        </a:p>
      </dgm:t>
    </dgm:pt>
    <dgm:pt modelId="{965ABDF9-1D0F-4ED9-A16F-70C53F102510}" type="pres">
      <dgm:prSet presAssocID="{925FCADE-E37A-4C89-839E-17160FDD3A76}" presName="img" presStyleLbl="fgImgPlace1" presStyleIdx="0" presStyleCnt="3" custLinFactY="43278" custLinFactNeighborX="44763" custLinFactNeighborY="100000"/>
      <dgm:spPr/>
    </dgm:pt>
    <dgm:pt modelId="{B1E9F2C9-1613-49FC-8B40-B10CD4F7E24E}" type="pres">
      <dgm:prSet presAssocID="{925FCADE-E37A-4C89-839E-17160FDD3A76}" presName="text" presStyleLbl="node1" presStyleIdx="0" presStyleCnt="3">
        <dgm:presLayoutVars>
          <dgm:bulletEnabled val="1"/>
        </dgm:presLayoutVars>
      </dgm:prSet>
      <dgm:spPr/>
      <dgm:t>
        <a:bodyPr/>
        <a:lstStyle/>
        <a:p>
          <a:endParaRPr lang="en-US"/>
        </a:p>
      </dgm:t>
    </dgm:pt>
    <dgm:pt modelId="{510F4D31-9EAB-4A32-8F7B-0770334DCA46}" type="pres">
      <dgm:prSet presAssocID="{922F15D5-3100-45AA-9BBD-EC9372AE27BF}" presName="spacer" presStyleCnt="0"/>
      <dgm:spPr/>
    </dgm:pt>
    <dgm:pt modelId="{47CCAE9A-A66C-415B-BEB8-DE631500E367}" type="pres">
      <dgm:prSet presAssocID="{876BDC79-D3E8-4185-A5B8-2B65B9274378}" presName="comp" presStyleCnt="0"/>
      <dgm:spPr/>
    </dgm:pt>
    <dgm:pt modelId="{FC0F4080-82C7-4C18-ACF7-B3265DC34E68}" type="pres">
      <dgm:prSet presAssocID="{876BDC79-D3E8-4185-A5B8-2B65B9274378}" presName="box" presStyleLbl="node1" presStyleIdx="1" presStyleCnt="3" custScaleY="96881" custLinFactNeighborX="-185" custLinFactNeighborY="-6228"/>
      <dgm:spPr/>
      <dgm:t>
        <a:bodyPr/>
        <a:lstStyle/>
        <a:p>
          <a:endParaRPr lang="en-US"/>
        </a:p>
      </dgm:t>
    </dgm:pt>
    <dgm:pt modelId="{1B8BFA5A-9AA1-465A-A3A7-EAFAE3802653}" type="pres">
      <dgm:prSet presAssocID="{876BDC79-D3E8-4185-A5B8-2B65B9274378}" presName="img" presStyleLbl="fgImgPlace1" presStyleIdx="1" presStyleCnt="3" custLinFactX="200000" custLinFactY="58285" custLinFactNeighborX="275083" custLinFactNeighborY="100000"/>
      <dgm:spPr>
        <a:noFill/>
        <a:ln>
          <a:noFill/>
        </a:ln>
      </dgm:spPr>
    </dgm:pt>
    <dgm:pt modelId="{7043C98A-638C-4499-967F-123F17C2AB1B}" type="pres">
      <dgm:prSet presAssocID="{876BDC79-D3E8-4185-A5B8-2B65B9274378}" presName="text" presStyleLbl="node1" presStyleIdx="1" presStyleCnt="3">
        <dgm:presLayoutVars>
          <dgm:bulletEnabled val="1"/>
        </dgm:presLayoutVars>
      </dgm:prSet>
      <dgm:spPr/>
      <dgm:t>
        <a:bodyPr/>
        <a:lstStyle/>
        <a:p>
          <a:endParaRPr lang="en-US"/>
        </a:p>
      </dgm:t>
    </dgm:pt>
    <dgm:pt modelId="{8CB56701-759C-4FE5-A44D-A0D8D5D4EEEB}" type="pres">
      <dgm:prSet presAssocID="{574337AE-16A2-465C-AE3C-2AC4DDE870C8}" presName="spacer" presStyleCnt="0"/>
      <dgm:spPr/>
    </dgm:pt>
    <dgm:pt modelId="{1A8BE4BB-B3C9-4C57-8E3D-58A0FA34FF1B}" type="pres">
      <dgm:prSet presAssocID="{E0528CDD-C6E0-47A4-8407-21F0B7516314}" presName="comp" presStyleCnt="0"/>
      <dgm:spPr/>
    </dgm:pt>
    <dgm:pt modelId="{C917A186-C040-494A-94E3-F95D4AE57A68}" type="pres">
      <dgm:prSet presAssocID="{E0528CDD-C6E0-47A4-8407-21F0B7516314}" presName="box" presStyleLbl="node1" presStyleIdx="2" presStyleCnt="3" custLinFactNeighborX="-4357" custLinFactNeighborY="643"/>
      <dgm:spPr/>
      <dgm:t>
        <a:bodyPr/>
        <a:lstStyle/>
        <a:p>
          <a:endParaRPr lang="en-US"/>
        </a:p>
      </dgm:t>
    </dgm:pt>
    <dgm:pt modelId="{DA8DD534-C3F1-45C6-8A4C-C0538078AF14}" type="pres">
      <dgm:prSet presAssocID="{E0528CDD-C6E0-47A4-8407-21F0B7516314}" presName="img" presStyleLbl="fgImgPlace1" presStyleIdx="2" presStyleCnt="3" custFlipVert="0" custFlipHor="0" custScaleX="4218" custScaleY="3375" custLinFactX="200000" custLinFactNeighborX="249154" custLinFactNeighborY="69778"/>
      <dgm:spPr/>
    </dgm:pt>
    <dgm:pt modelId="{264220C5-3774-4E00-949E-4633E9BE7A46}" type="pres">
      <dgm:prSet presAssocID="{E0528CDD-C6E0-47A4-8407-21F0B7516314}" presName="text" presStyleLbl="node1" presStyleIdx="2" presStyleCnt="3">
        <dgm:presLayoutVars>
          <dgm:bulletEnabled val="1"/>
        </dgm:presLayoutVars>
      </dgm:prSet>
      <dgm:spPr/>
      <dgm:t>
        <a:bodyPr/>
        <a:lstStyle/>
        <a:p>
          <a:endParaRPr lang="en-US"/>
        </a:p>
      </dgm:t>
    </dgm:pt>
  </dgm:ptLst>
  <dgm:cxnLst>
    <dgm:cxn modelId="{226FC799-EB67-4B8E-918C-A045E42F74AD}" type="presOf" srcId="{925FCADE-E37A-4C89-839E-17160FDD3A76}" destId="{11FA8F46-D9DB-403A-A502-D62B72B5B1B4}" srcOrd="0" destOrd="0" presId="urn:microsoft.com/office/officeart/2005/8/layout/vList4#2"/>
    <dgm:cxn modelId="{41372493-7048-4222-B252-0DC1C3C06A0F}" type="presOf" srcId="{876BDC79-D3E8-4185-A5B8-2B65B9274378}" destId="{FC0F4080-82C7-4C18-ACF7-B3265DC34E68}" srcOrd="0" destOrd="0" presId="urn:microsoft.com/office/officeart/2005/8/layout/vList4#2"/>
    <dgm:cxn modelId="{4153896E-A554-4D2C-8994-256C69D49C59}" srcId="{D7428812-260C-4166-A9DC-6863D1CC2E49}" destId="{925FCADE-E37A-4C89-839E-17160FDD3A76}" srcOrd="0" destOrd="0" parTransId="{8A2172F7-1C44-44D8-9A1C-2E26A291712F}" sibTransId="{922F15D5-3100-45AA-9BBD-EC9372AE27BF}"/>
    <dgm:cxn modelId="{9C93D6ED-9125-4D87-AB60-938044D41B71}" type="presOf" srcId="{E0528CDD-C6E0-47A4-8407-21F0B7516314}" destId="{C917A186-C040-494A-94E3-F95D4AE57A68}" srcOrd="0" destOrd="0" presId="urn:microsoft.com/office/officeart/2005/8/layout/vList4#2"/>
    <dgm:cxn modelId="{32BDC88B-F0AA-49AA-9144-D19EE387E255}" srcId="{D7428812-260C-4166-A9DC-6863D1CC2E49}" destId="{876BDC79-D3E8-4185-A5B8-2B65B9274378}" srcOrd="1" destOrd="0" parTransId="{5B295928-5EFF-4C1C-87F6-BD616999E7BD}" sibTransId="{574337AE-16A2-465C-AE3C-2AC4DDE870C8}"/>
    <dgm:cxn modelId="{908E4FDF-4BF3-4713-AD7B-63542DCE534B}" srcId="{D7428812-260C-4166-A9DC-6863D1CC2E49}" destId="{E0528CDD-C6E0-47A4-8407-21F0B7516314}" srcOrd="2" destOrd="0" parTransId="{8756EDCC-820D-44B9-965C-F1CCCE085E18}" sibTransId="{80B26153-9642-4C1A-9193-1F8D157AB668}"/>
    <dgm:cxn modelId="{D8314030-6418-43BD-8633-EE9939A0FE66}" type="presOf" srcId="{D7428812-260C-4166-A9DC-6863D1CC2E49}" destId="{75A47257-FD1B-4306-9798-920C8E1213C1}" srcOrd="0" destOrd="0" presId="urn:microsoft.com/office/officeart/2005/8/layout/vList4#2"/>
    <dgm:cxn modelId="{76E876C5-DED3-466C-AA04-72658F6E0976}" type="presOf" srcId="{876BDC79-D3E8-4185-A5B8-2B65B9274378}" destId="{7043C98A-638C-4499-967F-123F17C2AB1B}" srcOrd="1" destOrd="0" presId="urn:microsoft.com/office/officeart/2005/8/layout/vList4#2"/>
    <dgm:cxn modelId="{2812C964-0DAF-458D-BE8F-95424A5500E5}" type="presOf" srcId="{E0528CDD-C6E0-47A4-8407-21F0B7516314}" destId="{264220C5-3774-4E00-949E-4633E9BE7A46}" srcOrd="1" destOrd="0" presId="urn:microsoft.com/office/officeart/2005/8/layout/vList4#2"/>
    <dgm:cxn modelId="{FA810B79-799C-4BD3-912B-8667AA8FB2AF}" type="presOf" srcId="{925FCADE-E37A-4C89-839E-17160FDD3A76}" destId="{B1E9F2C9-1613-49FC-8B40-B10CD4F7E24E}" srcOrd="1" destOrd="0" presId="urn:microsoft.com/office/officeart/2005/8/layout/vList4#2"/>
    <dgm:cxn modelId="{6FEF72FB-CF8A-4CFE-95AA-05F7EB7876D3}" type="presParOf" srcId="{75A47257-FD1B-4306-9798-920C8E1213C1}" destId="{02738D52-880C-4885-8EB1-D4AD42DED3EF}" srcOrd="0" destOrd="0" presId="urn:microsoft.com/office/officeart/2005/8/layout/vList4#2"/>
    <dgm:cxn modelId="{95AE7D3E-E44A-47A5-A6F4-4636F20A95E2}" type="presParOf" srcId="{02738D52-880C-4885-8EB1-D4AD42DED3EF}" destId="{11FA8F46-D9DB-403A-A502-D62B72B5B1B4}" srcOrd="0" destOrd="0" presId="urn:microsoft.com/office/officeart/2005/8/layout/vList4#2"/>
    <dgm:cxn modelId="{4998CBE4-B181-4823-A926-2A87E6950F82}" type="presParOf" srcId="{02738D52-880C-4885-8EB1-D4AD42DED3EF}" destId="{965ABDF9-1D0F-4ED9-A16F-70C53F102510}" srcOrd="1" destOrd="0" presId="urn:microsoft.com/office/officeart/2005/8/layout/vList4#2"/>
    <dgm:cxn modelId="{3B1862D0-A4C0-40C2-8793-D2AA6EBE8977}" type="presParOf" srcId="{02738D52-880C-4885-8EB1-D4AD42DED3EF}" destId="{B1E9F2C9-1613-49FC-8B40-B10CD4F7E24E}" srcOrd="2" destOrd="0" presId="urn:microsoft.com/office/officeart/2005/8/layout/vList4#2"/>
    <dgm:cxn modelId="{0A75F845-798E-4A1E-AD5E-975752BF43D1}" type="presParOf" srcId="{75A47257-FD1B-4306-9798-920C8E1213C1}" destId="{510F4D31-9EAB-4A32-8F7B-0770334DCA46}" srcOrd="1" destOrd="0" presId="urn:microsoft.com/office/officeart/2005/8/layout/vList4#2"/>
    <dgm:cxn modelId="{698CC757-D189-4628-A117-58CD084C14DD}" type="presParOf" srcId="{75A47257-FD1B-4306-9798-920C8E1213C1}" destId="{47CCAE9A-A66C-415B-BEB8-DE631500E367}" srcOrd="2" destOrd="0" presId="urn:microsoft.com/office/officeart/2005/8/layout/vList4#2"/>
    <dgm:cxn modelId="{53FBAF09-B95A-44C0-A5C1-A5695AC5CC18}" type="presParOf" srcId="{47CCAE9A-A66C-415B-BEB8-DE631500E367}" destId="{FC0F4080-82C7-4C18-ACF7-B3265DC34E68}" srcOrd="0" destOrd="0" presId="urn:microsoft.com/office/officeart/2005/8/layout/vList4#2"/>
    <dgm:cxn modelId="{3174CC88-9664-4F5C-B39B-1CC293BBBA88}" type="presParOf" srcId="{47CCAE9A-A66C-415B-BEB8-DE631500E367}" destId="{1B8BFA5A-9AA1-465A-A3A7-EAFAE3802653}" srcOrd="1" destOrd="0" presId="urn:microsoft.com/office/officeart/2005/8/layout/vList4#2"/>
    <dgm:cxn modelId="{B1038F55-DB78-452F-9853-07BDA91D7831}" type="presParOf" srcId="{47CCAE9A-A66C-415B-BEB8-DE631500E367}" destId="{7043C98A-638C-4499-967F-123F17C2AB1B}" srcOrd="2" destOrd="0" presId="urn:microsoft.com/office/officeart/2005/8/layout/vList4#2"/>
    <dgm:cxn modelId="{CABA68B1-841F-4545-ABB5-71B4766DA36B}" type="presParOf" srcId="{75A47257-FD1B-4306-9798-920C8E1213C1}" destId="{8CB56701-759C-4FE5-A44D-A0D8D5D4EEEB}" srcOrd="3" destOrd="0" presId="urn:microsoft.com/office/officeart/2005/8/layout/vList4#2"/>
    <dgm:cxn modelId="{8BD8E82C-AE15-47B1-98C5-62EC9DC075AA}" type="presParOf" srcId="{75A47257-FD1B-4306-9798-920C8E1213C1}" destId="{1A8BE4BB-B3C9-4C57-8E3D-58A0FA34FF1B}" srcOrd="4" destOrd="0" presId="urn:microsoft.com/office/officeart/2005/8/layout/vList4#2"/>
    <dgm:cxn modelId="{9DD8392B-7FAF-4F06-9699-B31B59C115AF}" type="presParOf" srcId="{1A8BE4BB-B3C9-4C57-8E3D-58A0FA34FF1B}" destId="{C917A186-C040-494A-94E3-F95D4AE57A68}" srcOrd="0" destOrd="0" presId="urn:microsoft.com/office/officeart/2005/8/layout/vList4#2"/>
    <dgm:cxn modelId="{2BE08D39-CE0A-4499-B0A9-28148B40EE40}" type="presParOf" srcId="{1A8BE4BB-B3C9-4C57-8E3D-58A0FA34FF1B}" destId="{DA8DD534-C3F1-45C6-8A4C-C0538078AF14}" srcOrd="1" destOrd="0" presId="urn:microsoft.com/office/officeart/2005/8/layout/vList4#2"/>
    <dgm:cxn modelId="{8DA00532-1097-4C8D-B179-EC907C8793FC}" type="presParOf" srcId="{1A8BE4BB-B3C9-4C57-8E3D-58A0FA34FF1B}" destId="{264220C5-3774-4E00-949E-4633E9BE7A46}"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428812-260C-4166-A9DC-6863D1CC2E49}" type="doc">
      <dgm:prSet loTypeId="urn:microsoft.com/office/officeart/2005/8/layout/vList4#3" loCatId="list" qsTypeId="urn:microsoft.com/office/officeart/2005/8/quickstyle/simple5" qsCatId="simple" csTypeId="urn:microsoft.com/office/officeart/2005/8/colors/accent0_1" csCatId="mainScheme" phldr="1"/>
      <dgm:spPr/>
      <dgm:t>
        <a:bodyPr/>
        <a:lstStyle/>
        <a:p>
          <a:endParaRPr lang="en-US"/>
        </a:p>
      </dgm:t>
    </dgm:pt>
    <dgm:pt modelId="{925FCADE-E37A-4C89-839E-17160FDD3A76}">
      <dgm:prSet phldrT="[Text]" custT="1"/>
      <dgm:spPr/>
      <dgm:t>
        <a:bodyPr/>
        <a:lstStyle/>
        <a:p>
          <a:r>
            <a:rPr lang="en-US" sz="1600" b="0" dirty="0"/>
            <a:t>Stimulant substance chemically related to amphetamine, but with a stronger effect on the central nervous system</a:t>
          </a:r>
        </a:p>
        <a:p>
          <a:r>
            <a:rPr lang="en-US" sz="1600" b="0" dirty="0"/>
            <a:t>Short-term effects: Increased alertness and physical activity, decreased appetite, increased respiration, pulse, blood pressure, temperature, irregular heartbeat</a:t>
          </a:r>
        </a:p>
        <a:p>
          <a:r>
            <a:rPr lang="en-US" sz="1600" b="0" dirty="0"/>
            <a:t>Long-term effects: Anxiety, confusion, insomnia, mood problems, aggressive behavior, paranoia, hallucinations, delusional ideas, weight loss</a:t>
          </a:r>
          <a:r>
            <a:rPr lang="sr-Latn-RS" sz="1600" b="0" dirty="0"/>
            <a:t>.</a:t>
          </a:r>
          <a:endParaRPr lang="en-US" sz="1600" b="0" dirty="0"/>
        </a:p>
      </dgm:t>
    </dgm:pt>
    <dgm:pt modelId="{8A2172F7-1C44-44D8-9A1C-2E26A291712F}" type="parTrans" cxnId="{4153896E-A554-4D2C-8994-256C69D49C59}">
      <dgm:prSet/>
      <dgm:spPr/>
      <dgm:t>
        <a:bodyPr/>
        <a:lstStyle/>
        <a:p>
          <a:endParaRPr lang="en-US"/>
        </a:p>
      </dgm:t>
    </dgm:pt>
    <dgm:pt modelId="{922F15D5-3100-45AA-9BBD-EC9372AE27BF}" type="sibTrans" cxnId="{4153896E-A554-4D2C-8994-256C69D49C59}">
      <dgm:prSet/>
      <dgm:spPr/>
      <dgm:t>
        <a:bodyPr/>
        <a:lstStyle/>
        <a:p>
          <a:endParaRPr lang="en-US"/>
        </a:p>
      </dgm:t>
    </dgm:pt>
    <dgm:pt modelId="{876BDC79-D3E8-4185-A5B8-2B65B9274378}">
      <dgm:prSet phldrT="[Text]" custT="1"/>
      <dgm:spPr/>
      <dgm:t>
        <a:bodyPr/>
        <a:lstStyle/>
        <a:p>
          <a:r>
            <a:rPr lang="en-US" sz="1600" dirty="0"/>
            <a:t>Made from the Cannabis Sativa plant. The main psychoactive chemical (which alters the mind) in marijuana is delta-9-tetrahydrocannabinol or THC.</a:t>
          </a:r>
        </a:p>
        <a:p>
          <a:r>
            <a:rPr lang="en-US" sz="1600" dirty="0"/>
            <a:t>Short-term effects: Increased sensory perception and euphoria followed by drowsiness/relaxation; slowed reaction time; balance and coordination problems</a:t>
          </a:r>
        </a:p>
        <a:p>
          <a:r>
            <a:rPr lang="en-US" sz="1600" dirty="0"/>
            <a:t>Long-term effects: Mental health issues, chronic cough, frequent respiratory infections</a:t>
          </a:r>
          <a:r>
            <a:rPr lang="sr-Latn-RS" sz="1600" dirty="0"/>
            <a:t>.</a:t>
          </a:r>
          <a:endParaRPr lang="en-US" sz="1600" dirty="0"/>
        </a:p>
      </dgm:t>
    </dgm:pt>
    <dgm:pt modelId="{5B295928-5EFF-4C1C-87F6-BD616999E7BD}" type="parTrans" cxnId="{32BDC88B-F0AA-49AA-9144-D19EE387E255}">
      <dgm:prSet/>
      <dgm:spPr/>
      <dgm:t>
        <a:bodyPr/>
        <a:lstStyle/>
        <a:p>
          <a:endParaRPr lang="en-US"/>
        </a:p>
      </dgm:t>
    </dgm:pt>
    <dgm:pt modelId="{574337AE-16A2-465C-AE3C-2AC4DDE870C8}" type="sibTrans" cxnId="{32BDC88B-F0AA-49AA-9144-D19EE387E255}">
      <dgm:prSet/>
      <dgm:spPr/>
      <dgm:t>
        <a:bodyPr/>
        <a:lstStyle/>
        <a:p>
          <a:endParaRPr lang="en-US"/>
        </a:p>
      </dgm:t>
    </dgm:pt>
    <dgm:pt modelId="{E0528CDD-C6E0-47A4-8407-21F0B7516314}">
      <dgm:prSet phldrT="[Text]" custT="1"/>
      <dgm:spPr/>
      <dgm:t>
        <a:bodyPr/>
        <a:lstStyle/>
        <a:p>
          <a:r>
            <a:rPr lang="en-US" sz="1600" dirty="0"/>
            <a:t>Pain-relieving substances derived from heroin. </a:t>
          </a:r>
          <a:r>
            <a:rPr lang="en-US" sz="1600" dirty="0" err="1"/>
            <a:t>Opioids</a:t>
          </a:r>
          <a:r>
            <a:rPr lang="en-US" sz="1600" dirty="0"/>
            <a:t> can induce euphoria and are often used non-medically, leading to fatal overdose.</a:t>
          </a:r>
        </a:p>
        <a:p>
          <a:r>
            <a:rPr lang="en-US" sz="1600" dirty="0"/>
            <a:t>Short-term effects: Pain relief, drowsiness, nausea, constipation, euphoria, slowed breathing, death</a:t>
          </a:r>
        </a:p>
        <a:p>
          <a:r>
            <a:rPr lang="en-US" sz="1600" dirty="0"/>
            <a:t>Long-term effects: Increased risk of overdose or addiction if abused</a:t>
          </a:r>
        </a:p>
      </dgm:t>
    </dgm:pt>
    <dgm:pt modelId="{8756EDCC-820D-44B9-965C-F1CCCE085E18}" type="parTrans" cxnId="{908E4FDF-4BF3-4713-AD7B-63542DCE534B}">
      <dgm:prSet/>
      <dgm:spPr/>
      <dgm:t>
        <a:bodyPr/>
        <a:lstStyle/>
        <a:p>
          <a:endParaRPr lang="en-US"/>
        </a:p>
      </dgm:t>
    </dgm:pt>
    <dgm:pt modelId="{80B26153-9642-4C1A-9193-1F8D157AB668}" type="sibTrans" cxnId="{908E4FDF-4BF3-4713-AD7B-63542DCE534B}">
      <dgm:prSet/>
      <dgm:spPr/>
      <dgm:t>
        <a:bodyPr/>
        <a:lstStyle/>
        <a:p>
          <a:endParaRPr lang="en-US"/>
        </a:p>
      </dgm:t>
    </dgm:pt>
    <dgm:pt modelId="{75A47257-FD1B-4306-9798-920C8E1213C1}" type="pres">
      <dgm:prSet presAssocID="{D7428812-260C-4166-A9DC-6863D1CC2E49}" presName="linear" presStyleCnt="0">
        <dgm:presLayoutVars>
          <dgm:dir/>
          <dgm:resizeHandles val="exact"/>
        </dgm:presLayoutVars>
      </dgm:prSet>
      <dgm:spPr/>
      <dgm:t>
        <a:bodyPr/>
        <a:lstStyle/>
        <a:p>
          <a:endParaRPr lang="en-US"/>
        </a:p>
      </dgm:t>
    </dgm:pt>
    <dgm:pt modelId="{02738D52-880C-4885-8EB1-D4AD42DED3EF}" type="pres">
      <dgm:prSet presAssocID="{925FCADE-E37A-4C89-839E-17160FDD3A76}" presName="comp" presStyleCnt="0"/>
      <dgm:spPr/>
    </dgm:pt>
    <dgm:pt modelId="{11FA8F46-D9DB-403A-A502-D62B72B5B1B4}" type="pres">
      <dgm:prSet presAssocID="{925FCADE-E37A-4C89-839E-17160FDD3A76}" presName="box" presStyleLbl="node1" presStyleIdx="0" presStyleCnt="3"/>
      <dgm:spPr/>
      <dgm:t>
        <a:bodyPr/>
        <a:lstStyle/>
        <a:p>
          <a:endParaRPr lang="en-US"/>
        </a:p>
      </dgm:t>
    </dgm:pt>
    <dgm:pt modelId="{965ABDF9-1D0F-4ED9-A16F-70C53F102510}" type="pres">
      <dgm:prSet presAssocID="{925FCADE-E37A-4C89-839E-17160FDD3A76}" presName="img" presStyleLbl="fgImgPlace1" presStyleIdx="0" presStyleCnt="3" custLinFactY="43278" custLinFactNeighborX="44763" custLinFactNeighborY="100000"/>
      <dgm:spPr/>
    </dgm:pt>
    <dgm:pt modelId="{B1E9F2C9-1613-49FC-8B40-B10CD4F7E24E}" type="pres">
      <dgm:prSet presAssocID="{925FCADE-E37A-4C89-839E-17160FDD3A76}" presName="text" presStyleLbl="node1" presStyleIdx="0" presStyleCnt="3">
        <dgm:presLayoutVars>
          <dgm:bulletEnabled val="1"/>
        </dgm:presLayoutVars>
      </dgm:prSet>
      <dgm:spPr/>
      <dgm:t>
        <a:bodyPr/>
        <a:lstStyle/>
        <a:p>
          <a:endParaRPr lang="en-US"/>
        </a:p>
      </dgm:t>
    </dgm:pt>
    <dgm:pt modelId="{510F4D31-9EAB-4A32-8F7B-0770334DCA46}" type="pres">
      <dgm:prSet presAssocID="{922F15D5-3100-45AA-9BBD-EC9372AE27BF}" presName="spacer" presStyleCnt="0"/>
      <dgm:spPr/>
    </dgm:pt>
    <dgm:pt modelId="{47CCAE9A-A66C-415B-BEB8-DE631500E367}" type="pres">
      <dgm:prSet presAssocID="{876BDC79-D3E8-4185-A5B8-2B65B9274378}" presName="comp" presStyleCnt="0"/>
      <dgm:spPr/>
    </dgm:pt>
    <dgm:pt modelId="{FC0F4080-82C7-4C18-ACF7-B3265DC34E68}" type="pres">
      <dgm:prSet presAssocID="{876BDC79-D3E8-4185-A5B8-2B65B9274378}" presName="box" presStyleLbl="node1" presStyleIdx="1" presStyleCnt="3" custScaleY="96881" custLinFactNeighborY="1489"/>
      <dgm:spPr/>
      <dgm:t>
        <a:bodyPr/>
        <a:lstStyle/>
        <a:p>
          <a:endParaRPr lang="en-US"/>
        </a:p>
      </dgm:t>
    </dgm:pt>
    <dgm:pt modelId="{1B8BFA5A-9AA1-465A-A3A7-EAFAE3802653}" type="pres">
      <dgm:prSet presAssocID="{876BDC79-D3E8-4185-A5B8-2B65B9274378}" presName="img" presStyleLbl="fgImgPlace1" presStyleIdx="1" presStyleCnt="3" custLinFactX="200000" custLinFactY="58285" custLinFactNeighborX="275083" custLinFactNeighborY="100000"/>
      <dgm:spPr>
        <a:noFill/>
        <a:ln>
          <a:noFill/>
        </a:ln>
      </dgm:spPr>
    </dgm:pt>
    <dgm:pt modelId="{7043C98A-638C-4499-967F-123F17C2AB1B}" type="pres">
      <dgm:prSet presAssocID="{876BDC79-D3E8-4185-A5B8-2B65B9274378}" presName="text" presStyleLbl="node1" presStyleIdx="1" presStyleCnt="3">
        <dgm:presLayoutVars>
          <dgm:bulletEnabled val="1"/>
        </dgm:presLayoutVars>
      </dgm:prSet>
      <dgm:spPr/>
      <dgm:t>
        <a:bodyPr/>
        <a:lstStyle/>
        <a:p>
          <a:endParaRPr lang="en-US"/>
        </a:p>
      </dgm:t>
    </dgm:pt>
    <dgm:pt modelId="{8CB56701-759C-4FE5-A44D-A0D8D5D4EEEB}" type="pres">
      <dgm:prSet presAssocID="{574337AE-16A2-465C-AE3C-2AC4DDE870C8}" presName="spacer" presStyleCnt="0"/>
      <dgm:spPr/>
    </dgm:pt>
    <dgm:pt modelId="{1A8BE4BB-B3C9-4C57-8E3D-58A0FA34FF1B}" type="pres">
      <dgm:prSet presAssocID="{E0528CDD-C6E0-47A4-8407-21F0B7516314}" presName="comp" presStyleCnt="0"/>
      <dgm:spPr/>
    </dgm:pt>
    <dgm:pt modelId="{C917A186-C040-494A-94E3-F95D4AE57A68}" type="pres">
      <dgm:prSet presAssocID="{E0528CDD-C6E0-47A4-8407-21F0B7516314}" presName="box" presStyleLbl="node1" presStyleIdx="2" presStyleCnt="3" custLinFactNeighborX="-1142" custLinFactNeighborY="8627"/>
      <dgm:spPr/>
      <dgm:t>
        <a:bodyPr/>
        <a:lstStyle/>
        <a:p>
          <a:endParaRPr lang="en-US"/>
        </a:p>
      </dgm:t>
    </dgm:pt>
    <dgm:pt modelId="{DA8DD534-C3F1-45C6-8A4C-C0538078AF14}" type="pres">
      <dgm:prSet presAssocID="{E0528CDD-C6E0-47A4-8407-21F0B7516314}" presName="img" presStyleLbl="fgImgPlace1" presStyleIdx="2" presStyleCnt="3" custFlipVert="0" custFlipHor="0" custScaleX="4218" custScaleY="3375" custLinFactX="200000" custLinFactNeighborX="249154" custLinFactNeighborY="69778"/>
      <dgm:spPr/>
    </dgm:pt>
    <dgm:pt modelId="{264220C5-3774-4E00-949E-4633E9BE7A46}" type="pres">
      <dgm:prSet presAssocID="{E0528CDD-C6E0-47A4-8407-21F0B7516314}" presName="text" presStyleLbl="node1" presStyleIdx="2" presStyleCnt="3">
        <dgm:presLayoutVars>
          <dgm:bulletEnabled val="1"/>
        </dgm:presLayoutVars>
      </dgm:prSet>
      <dgm:spPr/>
      <dgm:t>
        <a:bodyPr/>
        <a:lstStyle/>
        <a:p>
          <a:endParaRPr lang="en-US"/>
        </a:p>
      </dgm:t>
    </dgm:pt>
  </dgm:ptLst>
  <dgm:cxnLst>
    <dgm:cxn modelId="{C22BC5E2-7413-4BA8-B186-E8BBDF132371}" type="presOf" srcId="{876BDC79-D3E8-4185-A5B8-2B65B9274378}" destId="{7043C98A-638C-4499-967F-123F17C2AB1B}" srcOrd="1" destOrd="0" presId="urn:microsoft.com/office/officeart/2005/8/layout/vList4#3"/>
    <dgm:cxn modelId="{32BDC88B-F0AA-49AA-9144-D19EE387E255}" srcId="{D7428812-260C-4166-A9DC-6863D1CC2E49}" destId="{876BDC79-D3E8-4185-A5B8-2B65B9274378}" srcOrd="1" destOrd="0" parTransId="{5B295928-5EFF-4C1C-87F6-BD616999E7BD}" sibTransId="{574337AE-16A2-465C-AE3C-2AC4DDE870C8}"/>
    <dgm:cxn modelId="{8DB2BBF1-2B2A-474F-9D4F-E5D675DE0490}" type="presOf" srcId="{876BDC79-D3E8-4185-A5B8-2B65B9274378}" destId="{FC0F4080-82C7-4C18-ACF7-B3265DC34E68}" srcOrd="0" destOrd="0" presId="urn:microsoft.com/office/officeart/2005/8/layout/vList4#3"/>
    <dgm:cxn modelId="{2742F54C-5A58-489E-AA82-46A4698F293A}" type="presOf" srcId="{D7428812-260C-4166-A9DC-6863D1CC2E49}" destId="{75A47257-FD1B-4306-9798-920C8E1213C1}" srcOrd="0" destOrd="0" presId="urn:microsoft.com/office/officeart/2005/8/layout/vList4#3"/>
    <dgm:cxn modelId="{02073CD2-192C-4BB8-BE66-68F1C701FE8B}" type="presOf" srcId="{925FCADE-E37A-4C89-839E-17160FDD3A76}" destId="{11FA8F46-D9DB-403A-A502-D62B72B5B1B4}" srcOrd="0" destOrd="0" presId="urn:microsoft.com/office/officeart/2005/8/layout/vList4#3"/>
    <dgm:cxn modelId="{7E8FC985-6BE8-4592-ABC5-A9E487E1179B}" type="presOf" srcId="{E0528CDD-C6E0-47A4-8407-21F0B7516314}" destId="{264220C5-3774-4E00-949E-4633E9BE7A46}" srcOrd="1" destOrd="0" presId="urn:microsoft.com/office/officeart/2005/8/layout/vList4#3"/>
    <dgm:cxn modelId="{C16C62B0-FCF3-4C7B-AB04-A1743801F5AE}" type="presOf" srcId="{925FCADE-E37A-4C89-839E-17160FDD3A76}" destId="{B1E9F2C9-1613-49FC-8B40-B10CD4F7E24E}" srcOrd="1" destOrd="0" presId="urn:microsoft.com/office/officeart/2005/8/layout/vList4#3"/>
    <dgm:cxn modelId="{4153896E-A554-4D2C-8994-256C69D49C59}" srcId="{D7428812-260C-4166-A9DC-6863D1CC2E49}" destId="{925FCADE-E37A-4C89-839E-17160FDD3A76}" srcOrd="0" destOrd="0" parTransId="{8A2172F7-1C44-44D8-9A1C-2E26A291712F}" sibTransId="{922F15D5-3100-45AA-9BBD-EC9372AE27BF}"/>
    <dgm:cxn modelId="{7CA4CE38-41E8-457A-B92E-1BD41711D040}" type="presOf" srcId="{E0528CDD-C6E0-47A4-8407-21F0B7516314}" destId="{C917A186-C040-494A-94E3-F95D4AE57A68}" srcOrd="0" destOrd="0" presId="urn:microsoft.com/office/officeart/2005/8/layout/vList4#3"/>
    <dgm:cxn modelId="{908E4FDF-4BF3-4713-AD7B-63542DCE534B}" srcId="{D7428812-260C-4166-A9DC-6863D1CC2E49}" destId="{E0528CDD-C6E0-47A4-8407-21F0B7516314}" srcOrd="2" destOrd="0" parTransId="{8756EDCC-820D-44B9-965C-F1CCCE085E18}" sibTransId="{80B26153-9642-4C1A-9193-1F8D157AB668}"/>
    <dgm:cxn modelId="{A48D6DA7-2650-460D-9B3F-3679CB6616A0}" type="presParOf" srcId="{75A47257-FD1B-4306-9798-920C8E1213C1}" destId="{02738D52-880C-4885-8EB1-D4AD42DED3EF}" srcOrd="0" destOrd="0" presId="urn:microsoft.com/office/officeart/2005/8/layout/vList4#3"/>
    <dgm:cxn modelId="{D3ACD209-7E36-468B-BF9A-56CEA45995CE}" type="presParOf" srcId="{02738D52-880C-4885-8EB1-D4AD42DED3EF}" destId="{11FA8F46-D9DB-403A-A502-D62B72B5B1B4}" srcOrd="0" destOrd="0" presId="urn:microsoft.com/office/officeart/2005/8/layout/vList4#3"/>
    <dgm:cxn modelId="{EAD4BEC6-D33B-4D39-868D-9E63C51DF6C0}" type="presParOf" srcId="{02738D52-880C-4885-8EB1-D4AD42DED3EF}" destId="{965ABDF9-1D0F-4ED9-A16F-70C53F102510}" srcOrd="1" destOrd="0" presId="urn:microsoft.com/office/officeart/2005/8/layout/vList4#3"/>
    <dgm:cxn modelId="{54748C25-95F3-4A63-B7BB-03E33CA552B7}" type="presParOf" srcId="{02738D52-880C-4885-8EB1-D4AD42DED3EF}" destId="{B1E9F2C9-1613-49FC-8B40-B10CD4F7E24E}" srcOrd="2" destOrd="0" presId="urn:microsoft.com/office/officeart/2005/8/layout/vList4#3"/>
    <dgm:cxn modelId="{1E0427DD-7ACF-4099-A831-A41798AF67F9}" type="presParOf" srcId="{75A47257-FD1B-4306-9798-920C8E1213C1}" destId="{510F4D31-9EAB-4A32-8F7B-0770334DCA46}" srcOrd="1" destOrd="0" presId="urn:microsoft.com/office/officeart/2005/8/layout/vList4#3"/>
    <dgm:cxn modelId="{B533EEC3-51AD-4E78-B40C-F38F71A6221D}" type="presParOf" srcId="{75A47257-FD1B-4306-9798-920C8E1213C1}" destId="{47CCAE9A-A66C-415B-BEB8-DE631500E367}" srcOrd="2" destOrd="0" presId="urn:microsoft.com/office/officeart/2005/8/layout/vList4#3"/>
    <dgm:cxn modelId="{2B98A07E-EAF5-4A8B-BD2A-C94AB95B5F63}" type="presParOf" srcId="{47CCAE9A-A66C-415B-BEB8-DE631500E367}" destId="{FC0F4080-82C7-4C18-ACF7-B3265DC34E68}" srcOrd="0" destOrd="0" presId="urn:microsoft.com/office/officeart/2005/8/layout/vList4#3"/>
    <dgm:cxn modelId="{4F604F2B-3AED-4BC8-912D-B366901AE621}" type="presParOf" srcId="{47CCAE9A-A66C-415B-BEB8-DE631500E367}" destId="{1B8BFA5A-9AA1-465A-A3A7-EAFAE3802653}" srcOrd="1" destOrd="0" presId="urn:microsoft.com/office/officeart/2005/8/layout/vList4#3"/>
    <dgm:cxn modelId="{33C8A1B1-3EB2-4609-BC2C-E515E754BEEB}" type="presParOf" srcId="{47CCAE9A-A66C-415B-BEB8-DE631500E367}" destId="{7043C98A-638C-4499-967F-123F17C2AB1B}" srcOrd="2" destOrd="0" presId="urn:microsoft.com/office/officeart/2005/8/layout/vList4#3"/>
    <dgm:cxn modelId="{AE8C3927-1BBE-4E73-968C-DF5A44DF40A1}" type="presParOf" srcId="{75A47257-FD1B-4306-9798-920C8E1213C1}" destId="{8CB56701-759C-4FE5-A44D-A0D8D5D4EEEB}" srcOrd="3" destOrd="0" presId="urn:microsoft.com/office/officeart/2005/8/layout/vList4#3"/>
    <dgm:cxn modelId="{D86B1577-0520-4AC3-B49E-818B5D9FE4B4}" type="presParOf" srcId="{75A47257-FD1B-4306-9798-920C8E1213C1}" destId="{1A8BE4BB-B3C9-4C57-8E3D-58A0FA34FF1B}" srcOrd="4" destOrd="0" presId="urn:microsoft.com/office/officeart/2005/8/layout/vList4#3"/>
    <dgm:cxn modelId="{8EE9BDA6-CB09-483F-AE88-7781386C7878}" type="presParOf" srcId="{1A8BE4BB-B3C9-4C57-8E3D-58A0FA34FF1B}" destId="{C917A186-C040-494A-94E3-F95D4AE57A68}" srcOrd="0" destOrd="0" presId="urn:microsoft.com/office/officeart/2005/8/layout/vList4#3"/>
    <dgm:cxn modelId="{85F1DF37-DD56-4E45-9511-9721CE657F32}" type="presParOf" srcId="{1A8BE4BB-B3C9-4C57-8E3D-58A0FA34FF1B}" destId="{DA8DD534-C3F1-45C6-8A4C-C0538078AF14}" srcOrd="1" destOrd="0" presId="urn:microsoft.com/office/officeart/2005/8/layout/vList4#3"/>
    <dgm:cxn modelId="{525C1668-66DC-407C-9B73-70225A4F69B9}" type="presParOf" srcId="{1A8BE4BB-B3C9-4C57-8E3D-58A0FA34FF1B}" destId="{264220C5-3774-4E00-949E-4633E9BE7A46}" srcOrd="2" destOrd="0" presId="urn:microsoft.com/office/officeart/2005/8/layout/vList4#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664431D-CEB2-4802-93EC-B287E31DCFCA}" type="doc">
      <dgm:prSet loTypeId="urn:microsoft.com/office/officeart/2005/8/layout/radial3" loCatId="relationship" qsTypeId="urn:microsoft.com/office/officeart/2005/8/quickstyle/simple1" qsCatId="simple" csTypeId="urn:microsoft.com/office/officeart/2005/8/colors/colorful1#14" csCatId="colorful" phldr="1"/>
      <dgm:spPr/>
      <dgm:t>
        <a:bodyPr/>
        <a:lstStyle/>
        <a:p>
          <a:endParaRPr lang="en-US"/>
        </a:p>
      </dgm:t>
    </dgm:pt>
    <dgm:pt modelId="{BFC8C3F8-468D-40F0-BA49-3C75ECD489DC}">
      <dgm:prSet phldrT="[Text]"/>
      <dgm:spPr>
        <a:xfrm>
          <a:off x="1946492" y="1294473"/>
          <a:ext cx="3224829" cy="3224829"/>
        </a:xfrm>
        <a:prstGeom prst="ellipse">
          <a:avLst/>
        </a:prstGeom>
        <a:solidFill>
          <a:srgbClr val="629DD1">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b="1" dirty="0">
              <a:solidFill>
                <a:sysClr val="windowText" lastClr="000000"/>
              </a:solidFill>
              <a:latin typeface="Arial" panose="020B0604020202020204" pitchFamily="34" charset="0"/>
              <a:ea typeface="+mn-ea"/>
              <a:cs typeface="Arial" panose="020B0604020202020204" pitchFamily="34" charset="0"/>
            </a:rPr>
            <a:t>"Abuse and addiction to psychoactive substances affect the entire family."</a:t>
          </a:r>
        </a:p>
      </dgm:t>
    </dgm:pt>
    <dgm:pt modelId="{EA4E692D-DA00-425C-BCCB-585F7F22628E}" type="parTrans" cxnId="{908918C5-3E36-45EF-8F2E-8352F220A820}">
      <dgm:prSet/>
      <dgm:spPr/>
      <dgm:t>
        <a:bodyPr/>
        <a:lstStyle/>
        <a:p>
          <a:endParaRPr lang="en-US"/>
        </a:p>
      </dgm:t>
    </dgm:pt>
    <dgm:pt modelId="{2EFAC079-1427-473B-8087-FD5A701F8805}" type="sibTrans" cxnId="{908918C5-3E36-45EF-8F2E-8352F220A820}">
      <dgm:prSet/>
      <dgm:spPr/>
      <dgm:t>
        <a:bodyPr/>
        <a:lstStyle/>
        <a:p>
          <a:endParaRPr lang="en-US"/>
        </a:p>
      </dgm:t>
    </dgm:pt>
    <dgm:pt modelId="{28FABF5B-9124-44FE-A338-DCC22258B811}">
      <dgm:prSet phldrT="[Text]" custT="1"/>
      <dgm:spPr>
        <a:xfrm>
          <a:off x="2673777" y="575"/>
          <a:ext cx="1612414" cy="1612414"/>
        </a:xfrm>
        <a:prstGeom prst="ellipse">
          <a:avLst/>
        </a:prstGeom>
        <a:solidFill>
          <a:srgbClr val="297FD5">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400" b="1" dirty="0">
              <a:solidFill>
                <a:schemeClr val="tx1"/>
              </a:solidFill>
              <a:latin typeface="Arial" panose="020B0604020202020204" pitchFamily="34" charset="0"/>
              <a:ea typeface="+mn-ea"/>
              <a:cs typeface="Arial" panose="020B0604020202020204" pitchFamily="34" charset="0"/>
            </a:rPr>
            <a:t>"Development</a:t>
          </a:r>
          <a:r>
            <a:rPr lang="sr-Latn-RS" sz="1400" b="1" dirty="0">
              <a:solidFill>
                <a:schemeClr val="tx1"/>
              </a:solidFill>
              <a:latin typeface="Arial" panose="020B0604020202020204" pitchFamily="34" charset="0"/>
              <a:ea typeface="+mn-ea"/>
              <a:cs typeface="Arial" panose="020B0604020202020204" pitchFamily="34" charset="0"/>
            </a:rPr>
            <a:t>a</a:t>
          </a:r>
          <a:r>
            <a:rPr lang="en-US" sz="1400" b="1" dirty="0">
              <a:solidFill>
                <a:schemeClr val="tx1"/>
              </a:solidFill>
              <a:latin typeface="Arial" panose="020B0604020202020204" pitchFamily="34" charset="0"/>
              <a:ea typeface="+mn-ea"/>
              <a:cs typeface="Arial" panose="020B0604020202020204" pitchFamily="34" charset="0"/>
            </a:rPr>
            <a:t>l effects"</a:t>
          </a:r>
        </a:p>
      </dgm:t>
    </dgm:pt>
    <dgm:pt modelId="{E0DFACBF-4459-4A02-8C9E-FBE5F3890AB2}" type="parTrans" cxnId="{06D8DCC1-E173-4D45-B286-6CA248665AD6}">
      <dgm:prSet/>
      <dgm:spPr/>
      <dgm:t>
        <a:bodyPr/>
        <a:lstStyle/>
        <a:p>
          <a:endParaRPr lang="en-US"/>
        </a:p>
      </dgm:t>
    </dgm:pt>
    <dgm:pt modelId="{CFCD4049-4716-4415-B7E3-E3878E5E331C}" type="sibTrans" cxnId="{06D8DCC1-E173-4D45-B286-6CA248665AD6}">
      <dgm:prSet/>
      <dgm:spPr/>
      <dgm:t>
        <a:bodyPr/>
        <a:lstStyle/>
        <a:p>
          <a:endParaRPr lang="en-US"/>
        </a:p>
      </dgm:t>
    </dgm:pt>
    <dgm:pt modelId="{6BCF6F6B-C74F-465A-A328-8CC0DC55A682}">
      <dgm:prSet phldrT="[Text]"/>
      <dgm:spPr>
        <a:xfrm>
          <a:off x="4773883" y="2100681"/>
          <a:ext cx="1612414" cy="1612414"/>
        </a:xfrm>
        <a:prstGeom prst="ellipse">
          <a:avLst/>
        </a:prstGeom>
        <a:solidFill>
          <a:srgbClr val="7F8FA9">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b="1" dirty="0">
              <a:solidFill>
                <a:sysClr val="windowText" lastClr="000000"/>
              </a:solidFill>
              <a:latin typeface="Arial" panose="020B0604020202020204" pitchFamily="34" charset="0"/>
              <a:ea typeface="+mn-ea"/>
              <a:cs typeface="Arial" panose="020B0604020202020204" pitchFamily="34" charset="0"/>
            </a:rPr>
            <a:t>"Psycho-social effects"</a:t>
          </a:r>
          <a:endParaRPr lang="sr-Cyrl-RS" b="1" dirty="0">
            <a:solidFill>
              <a:sysClr val="windowText" lastClr="000000"/>
            </a:solidFill>
            <a:latin typeface="Arial" panose="020B0604020202020204" pitchFamily="34" charset="0"/>
            <a:ea typeface="+mn-ea"/>
            <a:cs typeface="Arial" panose="020B0604020202020204" pitchFamily="34" charset="0"/>
          </a:endParaRPr>
        </a:p>
      </dgm:t>
    </dgm:pt>
    <dgm:pt modelId="{9CAEA195-CCB8-4823-90DE-1012AFD653AC}" type="parTrans" cxnId="{5AAC85F6-F2B5-4112-A636-87384767478B}">
      <dgm:prSet/>
      <dgm:spPr/>
      <dgm:t>
        <a:bodyPr/>
        <a:lstStyle/>
        <a:p>
          <a:endParaRPr lang="en-US"/>
        </a:p>
      </dgm:t>
    </dgm:pt>
    <dgm:pt modelId="{A19137D8-F22B-4576-9A45-F2ABE4D3CEE0}" type="sibTrans" cxnId="{5AAC85F6-F2B5-4112-A636-87384767478B}">
      <dgm:prSet/>
      <dgm:spPr/>
      <dgm:t>
        <a:bodyPr/>
        <a:lstStyle/>
        <a:p>
          <a:endParaRPr lang="en-US"/>
        </a:p>
      </dgm:t>
    </dgm:pt>
    <dgm:pt modelId="{711B5CB5-A798-480C-AE5A-FD787F08161F}">
      <dgm:prSet phldrT="[Text]"/>
      <dgm:spPr>
        <a:xfrm>
          <a:off x="2673777" y="4200786"/>
          <a:ext cx="1612414" cy="1612414"/>
        </a:xfrm>
        <a:prstGeom prst="ellipse">
          <a:avLst/>
        </a:prstGeom>
        <a:solidFill>
          <a:srgbClr val="5AA2AE">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b="1" dirty="0">
              <a:solidFill>
                <a:sysClr val="windowText" lastClr="000000"/>
              </a:solidFill>
              <a:latin typeface="Arial" panose="020B0604020202020204" pitchFamily="34" charset="0"/>
              <a:ea typeface="+mn-ea"/>
              <a:cs typeface="Arial" panose="020B0604020202020204" pitchFamily="34" charset="0"/>
            </a:rPr>
            <a:t>"Parental deprivation"</a:t>
          </a:r>
        </a:p>
      </dgm:t>
    </dgm:pt>
    <dgm:pt modelId="{651232F6-5303-49F5-812A-2519A6084E13}" type="parTrans" cxnId="{552D64C7-98FE-4D26-A216-30D0F51E989D}">
      <dgm:prSet/>
      <dgm:spPr/>
      <dgm:t>
        <a:bodyPr/>
        <a:lstStyle/>
        <a:p>
          <a:endParaRPr lang="en-US"/>
        </a:p>
      </dgm:t>
    </dgm:pt>
    <dgm:pt modelId="{7F42E7F7-B89D-47FF-A74A-6E90977F325B}" type="sibTrans" cxnId="{552D64C7-98FE-4D26-A216-30D0F51E989D}">
      <dgm:prSet/>
      <dgm:spPr/>
      <dgm:t>
        <a:bodyPr/>
        <a:lstStyle/>
        <a:p>
          <a:endParaRPr lang="en-US"/>
        </a:p>
      </dgm:t>
    </dgm:pt>
    <dgm:pt modelId="{77667CD5-A818-4D50-AD37-80CC2889D16F}">
      <dgm:prSet phldrT="[Text]"/>
      <dgm:spPr>
        <a:xfrm>
          <a:off x="573672" y="2100681"/>
          <a:ext cx="1612414" cy="1612414"/>
        </a:xfrm>
        <a:prstGeom prst="ellipse">
          <a:avLst/>
        </a:prstGeom>
        <a:solidFill>
          <a:srgbClr val="9D90A0">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b="1" dirty="0">
              <a:solidFill>
                <a:sysClr val="windowText" lastClr="000000"/>
              </a:solidFill>
              <a:latin typeface="Arial" panose="020B0604020202020204" pitchFamily="34" charset="0"/>
              <a:ea typeface="+mn-ea"/>
              <a:cs typeface="Arial" panose="020B0604020202020204" pitchFamily="34" charset="0"/>
            </a:rPr>
            <a:t>"Generational effects"</a:t>
          </a:r>
        </a:p>
      </dgm:t>
    </dgm:pt>
    <dgm:pt modelId="{7C53362E-228C-45E7-A9B6-565E2A7874E6}" type="parTrans" cxnId="{D90F26FD-68B1-4AAD-A22C-AFCCD298C7EE}">
      <dgm:prSet/>
      <dgm:spPr/>
      <dgm:t>
        <a:bodyPr/>
        <a:lstStyle/>
        <a:p>
          <a:endParaRPr lang="en-US"/>
        </a:p>
      </dgm:t>
    </dgm:pt>
    <dgm:pt modelId="{17BF456C-BC8D-4F44-B59D-4B46F195588D}" type="sibTrans" cxnId="{D90F26FD-68B1-4AAD-A22C-AFCCD298C7EE}">
      <dgm:prSet/>
      <dgm:spPr/>
      <dgm:t>
        <a:bodyPr/>
        <a:lstStyle/>
        <a:p>
          <a:endParaRPr lang="en-US"/>
        </a:p>
      </dgm:t>
    </dgm:pt>
    <dgm:pt modelId="{E19F6055-68C1-4B3A-844C-4EF50868D456}" type="pres">
      <dgm:prSet presAssocID="{C664431D-CEB2-4802-93EC-B287E31DCFCA}" presName="composite" presStyleCnt="0">
        <dgm:presLayoutVars>
          <dgm:chMax val="1"/>
          <dgm:dir/>
          <dgm:resizeHandles val="exact"/>
        </dgm:presLayoutVars>
      </dgm:prSet>
      <dgm:spPr/>
      <dgm:t>
        <a:bodyPr/>
        <a:lstStyle/>
        <a:p>
          <a:endParaRPr lang="en-US"/>
        </a:p>
      </dgm:t>
    </dgm:pt>
    <dgm:pt modelId="{8C1D09A4-421A-41E9-B4DF-41D5DCD1E3C7}" type="pres">
      <dgm:prSet presAssocID="{C664431D-CEB2-4802-93EC-B287E31DCFCA}" presName="radial" presStyleCnt="0">
        <dgm:presLayoutVars>
          <dgm:animLvl val="ctr"/>
        </dgm:presLayoutVars>
      </dgm:prSet>
      <dgm:spPr/>
    </dgm:pt>
    <dgm:pt modelId="{1AA195EB-4052-4E7B-B7BA-C11B65638DD4}" type="pres">
      <dgm:prSet presAssocID="{BFC8C3F8-468D-40F0-BA49-3C75ECD489DC}" presName="centerShape" presStyleLbl="vennNode1" presStyleIdx="0" presStyleCnt="5" custLinFactNeighborX="1879"/>
      <dgm:spPr/>
      <dgm:t>
        <a:bodyPr/>
        <a:lstStyle/>
        <a:p>
          <a:endParaRPr lang="en-US"/>
        </a:p>
      </dgm:t>
    </dgm:pt>
    <dgm:pt modelId="{7C759F77-98EC-4328-9A30-07207A476CE9}" type="pres">
      <dgm:prSet presAssocID="{28FABF5B-9124-44FE-A338-DCC22258B811}" presName="node" presStyleLbl="vennNode1" presStyleIdx="1" presStyleCnt="5" custScaleX="119127" custScaleY="119992">
        <dgm:presLayoutVars>
          <dgm:bulletEnabled val="1"/>
        </dgm:presLayoutVars>
      </dgm:prSet>
      <dgm:spPr/>
      <dgm:t>
        <a:bodyPr/>
        <a:lstStyle/>
        <a:p>
          <a:endParaRPr lang="en-US"/>
        </a:p>
      </dgm:t>
    </dgm:pt>
    <dgm:pt modelId="{B54015A4-F97D-4764-A51D-F22B3A9E639A}" type="pres">
      <dgm:prSet presAssocID="{6BCF6F6B-C74F-465A-A328-8CC0DC55A682}" presName="node" presStyleLbl="vennNode1" presStyleIdx="2" presStyleCnt="5">
        <dgm:presLayoutVars>
          <dgm:bulletEnabled val="1"/>
        </dgm:presLayoutVars>
      </dgm:prSet>
      <dgm:spPr/>
      <dgm:t>
        <a:bodyPr/>
        <a:lstStyle/>
        <a:p>
          <a:endParaRPr lang="en-US"/>
        </a:p>
      </dgm:t>
    </dgm:pt>
    <dgm:pt modelId="{08585E6A-1EB2-40C1-8EE4-1D1C57FE5352}" type="pres">
      <dgm:prSet presAssocID="{711B5CB5-A798-480C-AE5A-FD787F08161F}" presName="node" presStyleLbl="vennNode1" presStyleIdx="3" presStyleCnt="5">
        <dgm:presLayoutVars>
          <dgm:bulletEnabled val="1"/>
        </dgm:presLayoutVars>
      </dgm:prSet>
      <dgm:spPr/>
      <dgm:t>
        <a:bodyPr/>
        <a:lstStyle/>
        <a:p>
          <a:endParaRPr lang="en-US"/>
        </a:p>
      </dgm:t>
    </dgm:pt>
    <dgm:pt modelId="{AFB2BE43-07AD-4AAB-AF98-66A25432807E}" type="pres">
      <dgm:prSet presAssocID="{77667CD5-A818-4D50-AD37-80CC2889D16F}" presName="node" presStyleLbl="vennNode1" presStyleIdx="4" presStyleCnt="5">
        <dgm:presLayoutVars>
          <dgm:bulletEnabled val="1"/>
        </dgm:presLayoutVars>
      </dgm:prSet>
      <dgm:spPr/>
      <dgm:t>
        <a:bodyPr/>
        <a:lstStyle/>
        <a:p>
          <a:endParaRPr lang="en-US"/>
        </a:p>
      </dgm:t>
    </dgm:pt>
  </dgm:ptLst>
  <dgm:cxnLst>
    <dgm:cxn modelId="{D90F26FD-68B1-4AAD-A22C-AFCCD298C7EE}" srcId="{BFC8C3F8-468D-40F0-BA49-3C75ECD489DC}" destId="{77667CD5-A818-4D50-AD37-80CC2889D16F}" srcOrd="3" destOrd="0" parTransId="{7C53362E-228C-45E7-A9B6-565E2A7874E6}" sibTransId="{17BF456C-BC8D-4F44-B59D-4B46F195588D}"/>
    <dgm:cxn modelId="{06D8DCC1-E173-4D45-B286-6CA248665AD6}" srcId="{BFC8C3F8-468D-40F0-BA49-3C75ECD489DC}" destId="{28FABF5B-9124-44FE-A338-DCC22258B811}" srcOrd="0" destOrd="0" parTransId="{E0DFACBF-4459-4A02-8C9E-FBE5F3890AB2}" sibTransId="{CFCD4049-4716-4415-B7E3-E3878E5E331C}"/>
    <dgm:cxn modelId="{552D64C7-98FE-4D26-A216-30D0F51E989D}" srcId="{BFC8C3F8-468D-40F0-BA49-3C75ECD489DC}" destId="{711B5CB5-A798-480C-AE5A-FD787F08161F}" srcOrd="2" destOrd="0" parTransId="{651232F6-5303-49F5-812A-2519A6084E13}" sibTransId="{7F42E7F7-B89D-47FF-A74A-6E90977F325B}"/>
    <dgm:cxn modelId="{A30BB4D8-EBAA-485F-B7FB-18692CC88CB3}" type="presOf" srcId="{6BCF6F6B-C74F-465A-A328-8CC0DC55A682}" destId="{B54015A4-F97D-4764-A51D-F22B3A9E639A}" srcOrd="0" destOrd="0" presId="urn:microsoft.com/office/officeart/2005/8/layout/radial3"/>
    <dgm:cxn modelId="{908918C5-3E36-45EF-8F2E-8352F220A820}" srcId="{C664431D-CEB2-4802-93EC-B287E31DCFCA}" destId="{BFC8C3F8-468D-40F0-BA49-3C75ECD489DC}" srcOrd="0" destOrd="0" parTransId="{EA4E692D-DA00-425C-BCCB-585F7F22628E}" sibTransId="{2EFAC079-1427-473B-8087-FD5A701F8805}"/>
    <dgm:cxn modelId="{7AC832D6-925F-4B5A-B889-DE2E32243D4B}" type="presOf" srcId="{BFC8C3F8-468D-40F0-BA49-3C75ECD489DC}" destId="{1AA195EB-4052-4E7B-B7BA-C11B65638DD4}" srcOrd="0" destOrd="0" presId="urn:microsoft.com/office/officeart/2005/8/layout/radial3"/>
    <dgm:cxn modelId="{620B7BC3-5A5D-417B-8802-3F2C1ABF5A31}" type="presOf" srcId="{77667CD5-A818-4D50-AD37-80CC2889D16F}" destId="{AFB2BE43-07AD-4AAB-AF98-66A25432807E}" srcOrd="0" destOrd="0" presId="urn:microsoft.com/office/officeart/2005/8/layout/radial3"/>
    <dgm:cxn modelId="{C0D255A2-8CDA-4203-BA6A-B4DBC0C1D6DA}" type="presOf" srcId="{28FABF5B-9124-44FE-A338-DCC22258B811}" destId="{7C759F77-98EC-4328-9A30-07207A476CE9}" srcOrd="0" destOrd="0" presId="urn:microsoft.com/office/officeart/2005/8/layout/radial3"/>
    <dgm:cxn modelId="{538D70B9-F0EE-41AC-AF81-FF5835808B75}" type="presOf" srcId="{711B5CB5-A798-480C-AE5A-FD787F08161F}" destId="{08585E6A-1EB2-40C1-8EE4-1D1C57FE5352}" srcOrd="0" destOrd="0" presId="urn:microsoft.com/office/officeart/2005/8/layout/radial3"/>
    <dgm:cxn modelId="{E04B1718-6C54-49F0-9AA2-A7E849B53197}" type="presOf" srcId="{C664431D-CEB2-4802-93EC-B287E31DCFCA}" destId="{E19F6055-68C1-4B3A-844C-4EF50868D456}" srcOrd="0" destOrd="0" presId="urn:microsoft.com/office/officeart/2005/8/layout/radial3"/>
    <dgm:cxn modelId="{5AAC85F6-F2B5-4112-A636-87384767478B}" srcId="{BFC8C3F8-468D-40F0-BA49-3C75ECD489DC}" destId="{6BCF6F6B-C74F-465A-A328-8CC0DC55A682}" srcOrd="1" destOrd="0" parTransId="{9CAEA195-CCB8-4823-90DE-1012AFD653AC}" sibTransId="{A19137D8-F22B-4576-9A45-F2ABE4D3CEE0}"/>
    <dgm:cxn modelId="{7342650F-84C6-4E97-819F-251C7415924F}" type="presParOf" srcId="{E19F6055-68C1-4B3A-844C-4EF50868D456}" destId="{8C1D09A4-421A-41E9-B4DF-41D5DCD1E3C7}" srcOrd="0" destOrd="0" presId="urn:microsoft.com/office/officeart/2005/8/layout/radial3"/>
    <dgm:cxn modelId="{62CF4378-C2AE-4B0E-ABE7-2605FCFB7D21}" type="presParOf" srcId="{8C1D09A4-421A-41E9-B4DF-41D5DCD1E3C7}" destId="{1AA195EB-4052-4E7B-B7BA-C11B65638DD4}" srcOrd="0" destOrd="0" presId="urn:microsoft.com/office/officeart/2005/8/layout/radial3"/>
    <dgm:cxn modelId="{C86EB86E-3887-4C0D-8102-847FCE43257E}" type="presParOf" srcId="{8C1D09A4-421A-41E9-B4DF-41D5DCD1E3C7}" destId="{7C759F77-98EC-4328-9A30-07207A476CE9}" srcOrd="1" destOrd="0" presId="urn:microsoft.com/office/officeart/2005/8/layout/radial3"/>
    <dgm:cxn modelId="{72F1F0DC-DCAA-4C68-94EB-2B09FDE95B2A}" type="presParOf" srcId="{8C1D09A4-421A-41E9-B4DF-41D5DCD1E3C7}" destId="{B54015A4-F97D-4764-A51D-F22B3A9E639A}" srcOrd="2" destOrd="0" presId="urn:microsoft.com/office/officeart/2005/8/layout/radial3"/>
    <dgm:cxn modelId="{370B85A6-6EE1-42E5-8D2F-19124ED1CD10}" type="presParOf" srcId="{8C1D09A4-421A-41E9-B4DF-41D5DCD1E3C7}" destId="{08585E6A-1EB2-40C1-8EE4-1D1C57FE5352}" srcOrd="3" destOrd="0" presId="urn:microsoft.com/office/officeart/2005/8/layout/radial3"/>
    <dgm:cxn modelId="{B3687580-C361-442B-963A-30B0CB70A732}" type="presParOf" srcId="{8C1D09A4-421A-41E9-B4DF-41D5DCD1E3C7}" destId="{AFB2BE43-07AD-4AAB-AF98-66A25432807E}" srcOrd="4"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FA8F46-D9DB-403A-A502-D62B72B5B1B4}">
      <dsp:nvSpPr>
        <dsp:cNvPr id="0" name=""/>
        <dsp:cNvSpPr/>
      </dsp:nvSpPr>
      <dsp:spPr>
        <a:xfrm>
          <a:off x="0" y="0"/>
          <a:ext cx="11085112" cy="1555574"/>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t>Medications that increase alertness, attention, energy, blood pressure, heart rate, and respiration rate.</a:t>
          </a:r>
        </a:p>
        <a:p>
          <a:pPr lvl="0" algn="l" defTabSz="711200">
            <a:lnSpc>
              <a:spcPct val="90000"/>
            </a:lnSpc>
            <a:spcBef>
              <a:spcPct val="0"/>
            </a:spcBef>
            <a:spcAft>
              <a:spcPct val="35000"/>
            </a:spcAft>
          </a:pPr>
          <a:r>
            <a:rPr lang="en-US" sz="1600" kern="1200" dirty="0"/>
            <a:t>Short-term effects: Increased wakefulness, attention, energy; elevated blood pressure and heart rate.</a:t>
          </a:r>
        </a:p>
        <a:p>
          <a:pPr lvl="0" algn="l" defTabSz="711200">
            <a:lnSpc>
              <a:spcPct val="90000"/>
            </a:lnSpc>
            <a:spcBef>
              <a:spcPct val="0"/>
            </a:spcBef>
            <a:spcAft>
              <a:spcPct val="35000"/>
            </a:spcAft>
          </a:pPr>
          <a:r>
            <a:rPr lang="en-US" sz="1600" kern="1200" dirty="0"/>
            <a:t>Long-term effects: Cardiac problems, psychosis, anger, paranoia.</a:t>
          </a:r>
        </a:p>
      </dsp:txBody>
      <dsp:txXfrm>
        <a:off x="2372579" y="0"/>
        <a:ext cx="8712532" cy="1555574"/>
      </dsp:txXfrm>
    </dsp:sp>
    <dsp:sp modelId="{965ABDF9-1D0F-4ED9-A16F-70C53F102510}">
      <dsp:nvSpPr>
        <dsp:cNvPr id="0" name=""/>
        <dsp:cNvSpPr/>
      </dsp:nvSpPr>
      <dsp:spPr>
        <a:xfrm>
          <a:off x="1147963" y="1938594"/>
          <a:ext cx="2217022" cy="1244459"/>
        </a:xfrm>
        <a:prstGeom prst="roundRect">
          <a:avLst>
            <a:gd name="adj" fmla="val 10000"/>
          </a:avLst>
        </a:prstGeom>
        <a:solidFill>
          <a:schemeClr val="dk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C0F4080-82C7-4C18-ACF7-B3265DC34E68}">
      <dsp:nvSpPr>
        <dsp:cNvPr id="0" name=""/>
        <dsp:cNvSpPr/>
      </dsp:nvSpPr>
      <dsp:spPr>
        <a:xfrm>
          <a:off x="0" y="1734294"/>
          <a:ext cx="11085112" cy="1536410"/>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endParaRPr lang="en-US" sz="1600" kern="1200" dirty="0"/>
        </a:p>
      </dsp:txBody>
      <dsp:txXfrm>
        <a:off x="2372579" y="1734294"/>
        <a:ext cx="8712532" cy="1536410"/>
      </dsp:txXfrm>
    </dsp:sp>
    <dsp:sp modelId="{1B8BFA5A-9AA1-465A-A3A7-EAFAE3802653}">
      <dsp:nvSpPr>
        <dsp:cNvPr id="0" name=""/>
        <dsp:cNvSpPr/>
      </dsp:nvSpPr>
      <dsp:spPr>
        <a:xfrm>
          <a:off x="8868089" y="3717872"/>
          <a:ext cx="2217022" cy="1244459"/>
        </a:xfrm>
        <a:prstGeom prst="roundRect">
          <a:avLst>
            <a:gd name="adj" fmla="val 10000"/>
          </a:avLst>
        </a:prstGeom>
        <a:no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917A186-C040-494A-94E3-F95D4AE57A68}">
      <dsp:nvSpPr>
        <dsp:cNvPr id="0" name=""/>
        <dsp:cNvSpPr/>
      </dsp:nvSpPr>
      <dsp:spPr>
        <a:xfrm>
          <a:off x="0" y="3403099"/>
          <a:ext cx="11085112" cy="1555574"/>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endParaRPr lang="en-US" sz="1600" kern="1200" dirty="0"/>
        </a:p>
      </dsp:txBody>
      <dsp:txXfrm>
        <a:off x="2372579" y="3403099"/>
        <a:ext cx="8712532" cy="1555574"/>
      </dsp:txXfrm>
    </dsp:sp>
    <dsp:sp modelId="{DA8DD534-C3F1-45C6-8A4C-C0538078AF14}">
      <dsp:nvSpPr>
        <dsp:cNvPr id="0" name=""/>
        <dsp:cNvSpPr/>
      </dsp:nvSpPr>
      <dsp:spPr>
        <a:xfrm>
          <a:off x="10991597" y="4920331"/>
          <a:ext cx="93514" cy="42000"/>
        </a:xfrm>
        <a:prstGeom prst="roundRect">
          <a:avLst>
            <a:gd name="adj" fmla="val 10000"/>
          </a:avLst>
        </a:prstGeom>
        <a:solidFill>
          <a:schemeClr val="dk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FA8F46-D9DB-403A-A502-D62B72B5B1B4}">
      <dsp:nvSpPr>
        <dsp:cNvPr id="0" name=""/>
        <dsp:cNvSpPr/>
      </dsp:nvSpPr>
      <dsp:spPr>
        <a:xfrm>
          <a:off x="0" y="0"/>
          <a:ext cx="11082528" cy="159772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solidFill>
                <a:schemeClr val="tx1"/>
              </a:solidFill>
              <a:effectLst/>
              <a:latin typeface="Arial" panose="020B0604020202020204" pitchFamily="34" charset="0"/>
              <a:ea typeface="+mn-ea"/>
              <a:cs typeface="Arial" panose="020B0604020202020204" pitchFamily="34" charset="0"/>
            </a:rPr>
            <a:t>Depressant, meaning it slows down the central nervous system function.</a:t>
          </a:r>
        </a:p>
        <a:p>
          <a:pPr lvl="0" algn="l" defTabSz="711200">
            <a:lnSpc>
              <a:spcPct val="90000"/>
            </a:lnSpc>
            <a:spcBef>
              <a:spcPct val="0"/>
            </a:spcBef>
            <a:spcAft>
              <a:spcPct val="35000"/>
            </a:spcAft>
          </a:pPr>
          <a:r>
            <a:rPr lang="en-US" sz="1600" kern="1200" dirty="0">
              <a:solidFill>
                <a:schemeClr val="tx1"/>
              </a:solidFill>
              <a:effectLst/>
              <a:latin typeface="Arial" panose="020B0604020202020204" pitchFamily="34" charset="0"/>
              <a:ea typeface="+mn-ea"/>
              <a:cs typeface="Arial" panose="020B0604020202020204" pitchFamily="34" charset="0"/>
            </a:rPr>
            <a:t>Short-term effects: Reduced inhibitions, slurred speech, motor impairment, confusion, memory problems, concentration difficulties.</a:t>
          </a:r>
        </a:p>
        <a:p>
          <a:pPr lvl="0" algn="l" defTabSz="711200">
            <a:lnSpc>
              <a:spcPct val="90000"/>
            </a:lnSpc>
            <a:spcBef>
              <a:spcPct val="0"/>
            </a:spcBef>
            <a:spcAft>
              <a:spcPct val="35000"/>
            </a:spcAft>
          </a:pPr>
          <a:r>
            <a:rPr lang="en-US" sz="1600" kern="1200" dirty="0">
              <a:solidFill>
                <a:schemeClr val="tx1"/>
              </a:solidFill>
              <a:effectLst/>
              <a:latin typeface="Arial" panose="020B0604020202020204" pitchFamily="34" charset="0"/>
              <a:ea typeface="+mn-ea"/>
              <a:cs typeface="Arial" panose="020B0604020202020204" pitchFamily="34" charset="0"/>
            </a:rPr>
            <a:t>Long-term effects: Development of alcohol use disorder, health problems, increased risk of certain cancers.</a:t>
          </a:r>
        </a:p>
      </dsp:txBody>
      <dsp:txXfrm>
        <a:off x="2376278" y="0"/>
        <a:ext cx="8706249" cy="1597725"/>
      </dsp:txXfrm>
    </dsp:sp>
    <dsp:sp modelId="{965ABDF9-1D0F-4ED9-A16F-70C53F102510}">
      <dsp:nvSpPr>
        <dsp:cNvPr id="0" name=""/>
        <dsp:cNvSpPr/>
      </dsp:nvSpPr>
      <dsp:spPr>
        <a:xfrm>
          <a:off x="1151946" y="1991124"/>
          <a:ext cx="2216505" cy="1278180"/>
        </a:xfrm>
        <a:prstGeom prst="roundRect">
          <a:avLst>
            <a:gd name="adj" fmla="val 10000"/>
          </a:avLst>
        </a:prstGeom>
        <a:solidFill>
          <a:schemeClr val="dk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C0F4080-82C7-4C18-ACF7-B3265DC34E68}">
      <dsp:nvSpPr>
        <dsp:cNvPr id="0" name=""/>
        <dsp:cNvSpPr/>
      </dsp:nvSpPr>
      <dsp:spPr>
        <a:xfrm>
          <a:off x="0" y="1657992"/>
          <a:ext cx="11082528" cy="154789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t>A powerful stimulant addictive substance made from the leaves of the coca plant originating from South America.</a:t>
          </a:r>
        </a:p>
        <a:p>
          <a:pPr lvl="0" algn="l" defTabSz="711200">
            <a:lnSpc>
              <a:spcPct val="90000"/>
            </a:lnSpc>
            <a:spcBef>
              <a:spcPct val="0"/>
            </a:spcBef>
            <a:spcAft>
              <a:spcPct val="35000"/>
            </a:spcAft>
          </a:pPr>
          <a:r>
            <a:rPr lang="en-US" sz="1600" kern="1200" dirty="0"/>
            <a:t>Short-term effects: Constricted blood vessels, dilated pupils, increased body temperature, pulse, and blood pressure, headaches, stomach pains, and nausea, euphoria.</a:t>
          </a:r>
        </a:p>
        <a:p>
          <a:pPr lvl="0" algn="l" defTabSz="711200">
            <a:lnSpc>
              <a:spcPct val="90000"/>
            </a:lnSpc>
            <a:spcBef>
              <a:spcPct val="0"/>
            </a:spcBef>
            <a:spcAft>
              <a:spcPct val="35000"/>
            </a:spcAft>
          </a:pPr>
          <a:r>
            <a:rPr lang="en-US" sz="1600" kern="1200" dirty="0"/>
            <a:t>Long-term effects: Loss of smell, nosebleeds, nasal damage and difficulty swallowing due to snorting, infection, and intestinal tissue death due to reduced blood flow.</a:t>
          </a:r>
        </a:p>
      </dsp:txBody>
      <dsp:txXfrm>
        <a:off x="2376278" y="1657992"/>
        <a:ext cx="8706249" cy="1547892"/>
      </dsp:txXfrm>
    </dsp:sp>
    <dsp:sp modelId="{1B8BFA5A-9AA1-465A-A3A7-EAFAE3802653}">
      <dsp:nvSpPr>
        <dsp:cNvPr id="0" name=""/>
        <dsp:cNvSpPr/>
      </dsp:nvSpPr>
      <dsp:spPr>
        <a:xfrm>
          <a:off x="8866022" y="3787055"/>
          <a:ext cx="2216505" cy="1278180"/>
        </a:xfrm>
        <a:prstGeom prst="roundRect">
          <a:avLst>
            <a:gd name="adj" fmla="val 10000"/>
          </a:avLst>
        </a:prstGeom>
        <a:no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917A186-C040-494A-94E3-F95D4AE57A68}">
      <dsp:nvSpPr>
        <dsp:cNvPr id="0" name=""/>
        <dsp:cNvSpPr/>
      </dsp:nvSpPr>
      <dsp:spPr>
        <a:xfrm>
          <a:off x="0" y="3467510"/>
          <a:ext cx="11082528" cy="159772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t>An </a:t>
          </a:r>
          <a:r>
            <a:rPr lang="en-US" sz="1600" kern="1200" dirty="0" err="1"/>
            <a:t>opioid</a:t>
          </a:r>
          <a:r>
            <a:rPr lang="en-US" sz="1600" kern="1200" dirty="0"/>
            <a:t> substance made from morphine, a natural substance extracted from the seed pods of various opium poppy plants.</a:t>
          </a:r>
        </a:p>
        <a:p>
          <a:pPr lvl="0" algn="l" defTabSz="711200">
            <a:lnSpc>
              <a:spcPct val="90000"/>
            </a:lnSpc>
            <a:spcBef>
              <a:spcPct val="0"/>
            </a:spcBef>
            <a:spcAft>
              <a:spcPct val="35000"/>
            </a:spcAft>
          </a:pPr>
          <a:r>
            <a:rPr lang="en-US" sz="1600" kern="1200" dirty="0"/>
            <a:t>Short-term effects: Euphoria, dry mouth, itching, nausea, vomiting, analgesia, slowed breathing and heart rate.</a:t>
          </a:r>
        </a:p>
        <a:p>
          <a:pPr lvl="0" algn="l" defTabSz="711200">
            <a:lnSpc>
              <a:spcPct val="90000"/>
            </a:lnSpc>
            <a:spcBef>
              <a:spcPct val="0"/>
            </a:spcBef>
            <a:spcAft>
              <a:spcPct val="35000"/>
            </a:spcAft>
          </a:pPr>
          <a:r>
            <a:rPr lang="en-US" sz="1600" kern="1200" dirty="0"/>
            <a:t>Long-term effects: Collapsed veins, abscesses (swollen tissue with pus), infection of the mucous membrane and heart valves, constipation and stomach cramps, liver or kidney disease, pneumonia.</a:t>
          </a:r>
        </a:p>
      </dsp:txBody>
      <dsp:txXfrm>
        <a:off x="2376278" y="3467510"/>
        <a:ext cx="8706249" cy="1597725"/>
      </dsp:txXfrm>
    </dsp:sp>
    <dsp:sp modelId="{DA8DD534-C3F1-45C6-8A4C-C0538078AF14}">
      <dsp:nvSpPr>
        <dsp:cNvPr id="0" name=""/>
        <dsp:cNvSpPr/>
      </dsp:nvSpPr>
      <dsp:spPr>
        <a:xfrm>
          <a:off x="10989035" y="5022097"/>
          <a:ext cx="93492" cy="43138"/>
        </a:xfrm>
        <a:prstGeom prst="roundRect">
          <a:avLst>
            <a:gd name="adj" fmla="val 10000"/>
          </a:avLst>
        </a:prstGeom>
        <a:solidFill>
          <a:schemeClr val="dk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FA8F46-D9DB-403A-A502-D62B72B5B1B4}">
      <dsp:nvSpPr>
        <dsp:cNvPr id="0" name=""/>
        <dsp:cNvSpPr/>
      </dsp:nvSpPr>
      <dsp:spPr>
        <a:xfrm>
          <a:off x="0" y="0"/>
          <a:ext cx="11082528" cy="1572353"/>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0" kern="1200" dirty="0"/>
            <a:t>Stimulant substance chemically related to amphetamine, but with a stronger effect on the central nervous system</a:t>
          </a:r>
        </a:p>
        <a:p>
          <a:pPr lvl="0" algn="l" defTabSz="711200">
            <a:lnSpc>
              <a:spcPct val="90000"/>
            </a:lnSpc>
            <a:spcBef>
              <a:spcPct val="0"/>
            </a:spcBef>
            <a:spcAft>
              <a:spcPct val="35000"/>
            </a:spcAft>
          </a:pPr>
          <a:r>
            <a:rPr lang="en-US" sz="1600" b="0" kern="1200" dirty="0"/>
            <a:t>Short-term effects: Increased alertness and physical activity, decreased appetite, increased respiration, pulse, blood pressure, temperature, irregular heartbeat</a:t>
          </a:r>
        </a:p>
        <a:p>
          <a:pPr lvl="0" algn="l" defTabSz="711200">
            <a:lnSpc>
              <a:spcPct val="90000"/>
            </a:lnSpc>
            <a:spcBef>
              <a:spcPct val="0"/>
            </a:spcBef>
            <a:spcAft>
              <a:spcPct val="35000"/>
            </a:spcAft>
          </a:pPr>
          <a:r>
            <a:rPr lang="en-US" sz="1600" b="0" kern="1200" dirty="0"/>
            <a:t>Long-term effects: Anxiety, confusion, insomnia, mood problems, aggressive behavior, paranoia, hallucinations, delusional ideas, weight loss</a:t>
          </a:r>
          <a:r>
            <a:rPr lang="sr-Latn-RS" sz="1600" b="0" kern="1200" dirty="0"/>
            <a:t>.</a:t>
          </a:r>
          <a:endParaRPr lang="en-US" sz="1600" b="0" kern="1200" dirty="0"/>
        </a:p>
      </dsp:txBody>
      <dsp:txXfrm>
        <a:off x="2373740" y="0"/>
        <a:ext cx="8708787" cy="1572353"/>
      </dsp:txXfrm>
    </dsp:sp>
    <dsp:sp modelId="{965ABDF9-1D0F-4ED9-A16F-70C53F102510}">
      <dsp:nvSpPr>
        <dsp:cNvPr id="0" name=""/>
        <dsp:cNvSpPr/>
      </dsp:nvSpPr>
      <dsp:spPr>
        <a:xfrm>
          <a:off x="1149409" y="1959504"/>
          <a:ext cx="2216505" cy="1257882"/>
        </a:xfrm>
        <a:prstGeom prst="roundRect">
          <a:avLst>
            <a:gd name="adj" fmla="val 10000"/>
          </a:avLst>
        </a:prstGeom>
        <a:solidFill>
          <a:schemeClr val="dk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C0F4080-82C7-4C18-ACF7-B3265DC34E68}">
      <dsp:nvSpPr>
        <dsp:cNvPr id="0" name=""/>
        <dsp:cNvSpPr/>
      </dsp:nvSpPr>
      <dsp:spPr>
        <a:xfrm>
          <a:off x="0" y="1753000"/>
          <a:ext cx="11082528" cy="1523311"/>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t>Made from the Cannabis Sativa plant. The main psychoactive chemical (which alters the mind) in marijuana is delta-9-tetrahydrocannabinol or THC.</a:t>
          </a:r>
        </a:p>
        <a:p>
          <a:pPr lvl="0" algn="l" defTabSz="711200">
            <a:lnSpc>
              <a:spcPct val="90000"/>
            </a:lnSpc>
            <a:spcBef>
              <a:spcPct val="0"/>
            </a:spcBef>
            <a:spcAft>
              <a:spcPct val="35000"/>
            </a:spcAft>
          </a:pPr>
          <a:r>
            <a:rPr lang="en-US" sz="1600" kern="1200" dirty="0"/>
            <a:t>Short-term effects: Increased sensory perception and euphoria followed by drowsiness/relaxation; slowed reaction time; balance and coordination problems</a:t>
          </a:r>
        </a:p>
        <a:p>
          <a:pPr lvl="0" algn="l" defTabSz="711200">
            <a:lnSpc>
              <a:spcPct val="90000"/>
            </a:lnSpc>
            <a:spcBef>
              <a:spcPct val="0"/>
            </a:spcBef>
            <a:spcAft>
              <a:spcPct val="35000"/>
            </a:spcAft>
          </a:pPr>
          <a:r>
            <a:rPr lang="en-US" sz="1600" kern="1200" dirty="0"/>
            <a:t>Long-term effects: Mental health issues, chronic cough, frequent respiratory infections</a:t>
          </a:r>
          <a:r>
            <a:rPr lang="sr-Latn-RS" sz="1600" kern="1200" dirty="0"/>
            <a:t>.</a:t>
          </a:r>
          <a:endParaRPr lang="en-US" sz="1600" kern="1200" dirty="0"/>
        </a:p>
      </dsp:txBody>
      <dsp:txXfrm>
        <a:off x="2373740" y="1753000"/>
        <a:ext cx="8708787" cy="1523311"/>
      </dsp:txXfrm>
    </dsp:sp>
    <dsp:sp modelId="{1B8BFA5A-9AA1-465A-A3A7-EAFAE3802653}">
      <dsp:nvSpPr>
        <dsp:cNvPr id="0" name=""/>
        <dsp:cNvSpPr/>
      </dsp:nvSpPr>
      <dsp:spPr>
        <a:xfrm>
          <a:off x="8866022" y="3726915"/>
          <a:ext cx="2216505" cy="1257882"/>
        </a:xfrm>
        <a:prstGeom prst="roundRect">
          <a:avLst>
            <a:gd name="adj" fmla="val 10000"/>
          </a:avLst>
        </a:prstGeom>
        <a:no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917A186-C040-494A-94E3-F95D4AE57A68}">
      <dsp:nvSpPr>
        <dsp:cNvPr id="0" name=""/>
        <dsp:cNvSpPr/>
      </dsp:nvSpPr>
      <dsp:spPr>
        <a:xfrm>
          <a:off x="0" y="3412444"/>
          <a:ext cx="11082528" cy="1572353"/>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t>Pain-relieving substances derived from heroin. </a:t>
          </a:r>
          <a:r>
            <a:rPr lang="en-US" sz="1600" kern="1200" dirty="0" err="1"/>
            <a:t>Opioids</a:t>
          </a:r>
          <a:r>
            <a:rPr lang="en-US" sz="1600" kern="1200" dirty="0"/>
            <a:t> can induce euphoria and are often used non-medically, leading to fatal overdose.</a:t>
          </a:r>
        </a:p>
        <a:p>
          <a:pPr lvl="0" algn="l" defTabSz="711200">
            <a:lnSpc>
              <a:spcPct val="90000"/>
            </a:lnSpc>
            <a:spcBef>
              <a:spcPct val="0"/>
            </a:spcBef>
            <a:spcAft>
              <a:spcPct val="35000"/>
            </a:spcAft>
          </a:pPr>
          <a:r>
            <a:rPr lang="en-US" sz="1600" kern="1200" dirty="0"/>
            <a:t>Short-term effects: Pain relief, drowsiness, nausea, constipation, euphoria, slowed breathing, death</a:t>
          </a:r>
        </a:p>
        <a:p>
          <a:pPr lvl="0" algn="l" defTabSz="711200">
            <a:lnSpc>
              <a:spcPct val="90000"/>
            </a:lnSpc>
            <a:spcBef>
              <a:spcPct val="0"/>
            </a:spcBef>
            <a:spcAft>
              <a:spcPct val="35000"/>
            </a:spcAft>
          </a:pPr>
          <a:r>
            <a:rPr lang="en-US" sz="1600" kern="1200" dirty="0"/>
            <a:t>Long-term effects: Increased risk of overdose or addiction if abused</a:t>
          </a:r>
        </a:p>
      </dsp:txBody>
      <dsp:txXfrm>
        <a:off x="2373740" y="3412444"/>
        <a:ext cx="8708787" cy="1572353"/>
      </dsp:txXfrm>
    </dsp:sp>
    <dsp:sp modelId="{DA8DD534-C3F1-45C6-8A4C-C0538078AF14}">
      <dsp:nvSpPr>
        <dsp:cNvPr id="0" name=""/>
        <dsp:cNvSpPr/>
      </dsp:nvSpPr>
      <dsp:spPr>
        <a:xfrm>
          <a:off x="10989035" y="4942344"/>
          <a:ext cx="93492" cy="42453"/>
        </a:xfrm>
        <a:prstGeom prst="roundRect">
          <a:avLst>
            <a:gd name="adj" fmla="val 10000"/>
          </a:avLst>
        </a:prstGeom>
        <a:solidFill>
          <a:schemeClr val="dk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195EB-4052-4E7B-B7BA-C11B65638DD4}">
      <dsp:nvSpPr>
        <dsp:cNvPr id="0" name=""/>
        <dsp:cNvSpPr/>
      </dsp:nvSpPr>
      <dsp:spPr>
        <a:xfrm>
          <a:off x="1946492" y="1375062"/>
          <a:ext cx="3224829" cy="3224829"/>
        </a:xfrm>
        <a:prstGeom prst="ellipse">
          <a:avLst/>
        </a:prstGeom>
        <a:solidFill>
          <a:srgbClr val="629DD1">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b="1" kern="1200" dirty="0">
              <a:solidFill>
                <a:sysClr val="windowText" lastClr="000000"/>
              </a:solidFill>
              <a:latin typeface="Arial" panose="020B0604020202020204" pitchFamily="34" charset="0"/>
              <a:ea typeface="+mn-ea"/>
              <a:cs typeface="Arial" panose="020B0604020202020204" pitchFamily="34" charset="0"/>
            </a:rPr>
            <a:t>"Abuse and addiction to psychoactive substances affect the entire family."</a:t>
          </a:r>
        </a:p>
      </dsp:txBody>
      <dsp:txXfrm>
        <a:off x="2418757" y="1847327"/>
        <a:ext cx="2280299" cy="2280299"/>
      </dsp:txXfrm>
    </dsp:sp>
    <dsp:sp modelId="{7C759F77-98EC-4328-9A30-07207A476CE9}">
      <dsp:nvSpPr>
        <dsp:cNvPr id="0" name=""/>
        <dsp:cNvSpPr/>
      </dsp:nvSpPr>
      <dsp:spPr>
        <a:xfrm>
          <a:off x="2519574" y="-80012"/>
          <a:ext cx="1920821" cy="1934768"/>
        </a:xfrm>
        <a:prstGeom prst="ellipse">
          <a:avLst/>
        </a:prstGeom>
        <a:solidFill>
          <a:srgbClr val="297FD5">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latin typeface="Arial" panose="020B0604020202020204" pitchFamily="34" charset="0"/>
              <a:ea typeface="+mn-ea"/>
              <a:cs typeface="Arial" panose="020B0604020202020204" pitchFamily="34" charset="0"/>
            </a:rPr>
            <a:t>"Development</a:t>
          </a:r>
          <a:r>
            <a:rPr lang="sr-Latn-RS" sz="1400" b="1" kern="1200" dirty="0">
              <a:solidFill>
                <a:schemeClr val="tx1"/>
              </a:solidFill>
              <a:latin typeface="Arial" panose="020B0604020202020204" pitchFamily="34" charset="0"/>
              <a:ea typeface="+mn-ea"/>
              <a:cs typeface="Arial" panose="020B0604020202020204" pitchFamily="34" charset="0"/>
            </a:rPr>
            <a:t>a</a:t>
          </a:r>
          <a:r>
            <a:rPr lang="en-US" sz="1400" b="1" kern="1200" dirty="0">
              <a:solidFill>
                <a:schemeClr val="tx1"/>
              </a:solidFill>
              <a:latin typeface="Arial" panose="020B0604020202020204" pitchFamily="34" charset="0"/>
              <a:ea typeface="+mn-ea"/>
              <a:cs typeface="Arial" panose="020B0604020202020204" pitchFamily="34" charset="0"/>
            </a:rPr>
            <a:t>l effects"</a:t>
          </a:r>
        </a:p>
      </dsp:txBody>
      <dsp:txXfrm>
        <a:off x="2800872" y="203328"/>
        <a:ext cx="1358225" cy="1368088"/>
      </dsp:txXfrm>
    </dsp:sp>
    <dsp:sp modelId="{B54015A4-F97D-4764-A51D-F22B3A9E639A}">
      <dsp:nvSpPr>
        <dsp:cNvPr id="0" name=""/>
        <dsp:cNvSpPr/>
      </dsp:nvSpPr>
      <dsp:spPr>
        <a:xfrm>
          <a:off x="4773883" y="2181269"/>
          <a:ext cx="1612414" cy="1612414"/>
        </a:xfrm>
        <a:prstGeom prst="ellipse">
          <a:avLst/>
        </a:prstGeom>
        <a:solidFill>
          <a:srgbClr val="7F8FA9">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solidFill>
                <a:sysClr val="windowText" lastClr="000000"/>
              </a:solidFill>
              <a:latin typeface="Arial" panose="020B0604020202020204" pitchFamily="34" charset="0"/>
              <a:ea typeface="+mn-ea"/>
              <a:cs typeface="Arial" panose="020B0604020202020204" pitchFamily="34" charset="0"/>
            </a:rPr>
            <a:t>"Psycho-social effects"</a:t>
          </a:r>
          <a:endParaRPr lang="sr-Cyrl-RS" sz="1300" b="1" kern="1200" dirty="0">
            <a:solidFill>
              <a:sysClr val="windowText" lastClr="000000"/>
            </a:solidFill>
            <a:latin typeface="Arial" panose="020B0604020202020204" pitchFamily="34" charset="0"/>
            <a:ea typeface="+mn-ea"/>
            <a:cs typeface="Arial" panose="020B0604020202020204" pitchFamily="34" charset="0"/>
          </a:endParaRPr>
        </a:p>
      </dsp:txBody>
      <dsp:txXfrm>
        <a:off x="5010016" y="2417402"/>
        <a:ext cx="1140148" cy="1140148"/>
      </dsp:txXfrm>
    </dsp:sp>
    <dsp:sp modelId="{08585E6A-1EB2-40C1-8EE4-1D1C57FE5352}">
      <dsp:nvSpPr>
        <dsp:cNvPr id="0" name=""/>
        <dsp:cNvSpPr/>
      </dsp:nvSpPr>
      <dsp:spPr>
        <a:xfrm>
          <a:off x="2673778" y="4281375"/>
          <a:ext cx="1612414" cy="1612414"/>
        </a:xfrm>
        <a:prstGeom prst="ellipse">
          <a:avLst/>
        </a:prstGeom>
        <a:solidFill>
          <a:srgbClr val="5AA2AE">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solidFill>
                <a:sysClr val="windowText" lastClr="000000"/>
              </a:solidFill>
              <a:latin typeface="Arial" panose="020B0604020202020204" pitchFamily="34" charset="0"/>
              <a:ea typeface="+mn-ea"/>
              <a:cs typeface="Arial" panose="020B0604020202020204" pitchFamily="34" charset="0"/>
            </a:rPr>
            <a:t>"Parental deprivation"</a:t>
          </a:r>
        </a:p>
      </dsp:txBody>
      <dsp:txXfrm>
        <a:off x="2909911" y="4517508"/>
        <a:ext cx="1140148" cy="1140148"/>
      </dsp:txXfrm>
    </dsp:sp>
    <dsp:sp modelId="{AFB2BE43-07AD-4AAB-AF98-66A25432807E}">
      <dsp:nvSpPr>
        <dsp:cNvPr id="0" name=""/>
        <dsp:cNvSpPr/>
      </dsp:nvSpPr>
      <dsp:spPr>
        <a:xfrm>
          <a:off x="573672" y="2181269"/>
          <a:ext cx="1612414" cy="1612414"/>
        </a:xfrm>
        <a:prstGeom prst="ellipse">
          <a:avLst/>
        </a:prstGeom>
        <a:solidFill>
          <a:srgbClr val="9D90A0">
            <a:alpha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solidFill>
                <a:sysClr val="windowText" lastClr="000000"/>
              </a:solidFill>
              <a:latin typeface="Arial" panose="020B0604020202020204" pitchFamily="34" charset="0"/>
              <a:ea typeface="+mn-ea"/>
              <a:cs typeface="Arial" panose="020B0604020202020204" pitchFamily="34" charset="0"/>
            </a:rPr>
            <a:t>"Generational effects"</a:t>
          </a:r>
        </a:p>
      </dsp:txBody>
      <dsp:txXfrm>
        <a:off x="809805" y="2417402"/>
        <a:ext cx="1140148" cy="1140148"/>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2">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3">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7E8971-9CF5-4ED0-A935-7358C5BC887E}" type="datetimeFigureOut">
              <a:rPr lang="en-US" smtClean="0"/>
              <a:pPr/>
              <a:t>2/14/2024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DC7CC0-6773-4819-91F0-38174A1360A3}" type="slidenum">
              <a:rPr lang="en-US" smtClean="0"/>
              <a:pPr/>
              <a:t>‹#›</a:t>
            </a:fld>
            <a:endParaRPr lang="en-US"/>
          </a:p>
        </p:txBody>
      </p:sp>
    </p:spTree>
    <p:extLst>
      <p:ext uri="{BB962C8B-B14F-4D97-AF65-F5344CB8AC3E}">
        <p14:creationId xmlns:p14="http://schemas.microsoft.com/office/powerpoint/2010/main" val="4359080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cs typeface="Arial" panose="020B0604020202020204" pitchFamily="34" charset="0"/>
              </a:defRPr>
            </a:lvl1pPr>
          </a:lstStyle>
          <a:p>
            <a:fld id="{2E1BCB87-4CC9-4D37-BDC3-E8A0FA5D025D}" type="slidenum">
              <a:rPr lang="en-US" smtClean="0"/>
              <a:pPr/>
              <a:t>‹#›</a:t>
            </a:fld>
            <a:endParaRPr lang="en-US" dirty="0"/>
          </a:p>
        </p:txBody>
      </p:sp>
    </p:spTree>
    <p:extLst>
      <p:ext uri="{BB962C8B-B14F-4D97-AF65-F5344CB8AC3E}">
        <p14:creationId xmlns:p14="http://schemas.microsoft.com/office/powerpoint/2010/main" val="4174692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1pPr>
    <a:lvl2pPr marL="628650" indent="-171450" algn="l" defTabSz="914400"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1085850" indent="-171450" algn="l" defTabSz="914400" rtl="0" eaLnBrk="1" latinLnBrk="0" hangingPunct="1">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E1BCB87-4CC9-4D37-BDC3-E8A0FA5D025D}" type="slidenum">
              <a:rPr lang="en-US" smtClean="0"/>
              <a:pPr/>
              <a:t>1</a:t>
            </a:fld>
            <a:endParaRPr lang="en-US" dirty="0"/>
          </a:p>
        </p:txBody>
      </p:sp>
      <p:sp>
        <p:nvSpPr>
          <p:cNvPr id="9" name="Slide Image Placeholder 8"/>
          <p:cNvSpPr>
            <a:spLocks noGrp="1" noRot="1" noChangeAspect="1"/>
          </p:cNvSpPr>
          <p:nvPr>
            <p:ph type="sldImg"/>
          </p:nvPr>
        </p:nvSpPr>
        <p:spPr>
          <a:xfrm>
            <a:off x="685800" y="1143000"/>
            <a:ext cx="5486400" cy="3086100"/>
          </a:xfrm>
        </p:spPr>
      </p:sp>
      <p:sp>
        <p:nvSpPr>
          <p:cNvPr id="10" name="Notes Placeholder 9"/>
          <p:cNvSpPr>
            <a:spLocks noGrp="1"/>
          </p:cNvSpPr>
          <p:nvPr>
            <p:ph type="body" idx="1"/>
          </p:nvPr>
        </p:nvSpPr>
        <p:spPr/>
        <p:txBody>
          <a:bodyPr/>
          <a:lstStyle/>
          <a:p>
            <a:endParaRPr lang="en-US"/>
          </a:p>
        </p:txBody>
      </p:sp>
    </p:spTree>
    <p:extLst>
      <p:ext uri="{BB962C8B-B14F-4D97-AF65-F5344CB8AC3E}">
        <p14:creationId xmlns:p14="http://schemas.microsoft.com/office/powerpoint/2010/main" val="232862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006C5F-995C-4C32-9A62-26C42C76768C}" type="slidenum">
              <a:rPr lang="en-US" smtClean="0"/>
              <a:pPr/>
              <a:t>10</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4211572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CF34A6E2-1780-4924-9497-DF7877FC2D45}" type="slidenum">
              <a:rPr lang="en-US" smtClean="0"/>
              <a:pPr/>
              <a:t>11</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136123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a:t>View this hyperlinked video on how the brain responds to cocaine and discuss the changes that occur in the brain.</a:t>
            </a:r>
          </a:p>
        </p:txBody>
      </p:sp>
      <p:sp>
        <p:nvSpPr>
          <p:cNvPr id="4" name="Slide Number Placeholder 3"/>
          <p:cNvSpPr>
            <a:spLocks noGrp="1"/>
          </p:cNvSpPr>
          <p:nvPr>
            <p:ph type="sldNum" sz="quarter" idx="10"/>
          </p:nvPr>
        </p:nvSpPr>
        <p:spPr/>
        <p:txBody>
          <a:bodyPr/>
          <a:lstStyle/>
          <a:p>
            <a:fld id="{0A055F39-DBF2-4708-9D0C-92AF29BAD49E}" type="slidenum">
              <a:rPr lang="en-US" smtClean="0"/>
              <a:pPr/>
              <a:t>12</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3385962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a:t>The PET scan allows us to see how the brain uses glucose. Glucose provides energy to each neuron so that it can perform work. The scans show where the cocaine interferes with the brain's use of glucose—or its metabolic activity. The left scan is taken from a person who is not using cocaine. The red color shows the highest level of glucose utilization (yellow represents less utilization and blue shows the least). The right scan is taken from a person using cocaine. It shows that the brain cannot use glucose nearly as effectively. Note that there is less red than in the scan on the left, indicating less glucose utilization. There are many areas of the brain that have reduced metabolic activity. The continued reduction in the neurons' ability to use glucose (energy) results in disruption of many brain functions.</a:t>
            </a:r>
          </a:p>
          <a:p>
            <a:endParaRPr dirty="0"/>
          </a:p>
          <a:p>
            <a:r>
              <a:rPr dirty="0"/>
              <a:t>Key takeaway: There are changes in brain activity caused by substance use disorders that have an effect on a person’s judgment, decision making, behavior, and memory and learning.</a:t>
            </a:r>
          </a:p>
        </p:txBody>
      </p:sp>
      <p:sp>
        <p:nvSpPr>
          <p:cNvPr id="4" name="Slide Number Placeholder 3"/>
          <p:cNvSpPr>
            <a:spLocks noGrp="1"/>
          </p:cNvSpPr>
          <p:nvPr>
            <p:ph type="sldNum" sz="quarter" idx="10"/>
          </p:nvPr>
        </p:nvSpPr>
        <p:spPr/>
        <p:txBody>
          <a:bodyPr/>
          <a:lstStyle/>
          <a:p>
            <a:fld id="{2E1BCB87-4CC9-4D37-BDC3-E8A0FA5D025D}" type="slidenum">
              <a:rPr lang="en-US" smtClean="0"/>
              <a:pPr/>
              <a:t>13</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3438764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1BCB87-4CC9-4D37-BDC3-E8A0FA5D025D}" type="slidenum">
              <a:rPr lang="en-US" smtClean="0"/>
              <a:pPr/>
              <a:t>14</a:t>
            </a:fld>
            <a:endParaRPr lang="en-US" dirty="0"/>
          </a:p>
        </p:txBody>
      </p:sp>
    </p:spTree>
    <p:extLst>
      <p:ext uri="{BB962C8B-B14F-4D97-AF65-F5344CB8AC3E}">
        <p14:creationId xmlns:p14="http://schemas.microsoft.com/office/powerpoint/2010/main" val="41940930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hangingPunct="1"/>
            <a:fld id="{CAA4466D-4E83-4EE9-AC16-3C985E90312F}" type="slidenum">
              <a:rPr lang="en-US" altLang="en-US" sz="1200">
                <a:solidFill>
                  <a:prstClr val="black"/>
                </a:solidFill>
              </a:rPr>
              <a:pPr eaLnBrk="1" hangingPunct="1"/>
              <a:t>15</a:t>
            </a:fld>
            <a:endParaRPr lang="en-US" altLang="en-US" sz="120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A055F39-DBF2-4708-9D0C-92AF29BAD49E}" type="slidenum">
              <a:rPr lang="en-US" smtClean="0"/>
              <a:pPr/>
              <a:t>16</a:t>
            </a:fld>
            <a:endParaRPr lang="en-US" dirty="0"/>
          </a:p>
        </p:txBody>
      </p:sp>
      <p:sp>
        <p:nvSpPr>
          <p:cNvPr id="9" name="Slide Image Placeholder 8"/>
          <p:cNvSpPr>
            <a:spLocks noGrp="1" noRot="1" noChangeAspect="1"/>
          </p:cNvSpPr>
          <p:nvPr>
            <p:ph type="sldImg"/>
          </p:nvPr>
        </p:nvSpPr>
        <p:spPr>
          <a:xfrm>
            <a:off x="685800" y="1143000"/>
            <a:ext cx="5486400" cy="3086100"/>
          </a:xfrm>
        </p:spPr>
      </p:sp>
      <p:sp>
        <p:nvSpPr>
          <p:cNvPr id="10" name="Notes Placeholder 9"/>
          <p:cNvSpPr>
            <a:spLocks noGrp="1"/>
          </p:cNvSpPr>
          <p:nvPr>
            <p:ph type="body" idx="1"/>
          </p:nvPr>
        </p:nvSpPr>
        <p:spPr/>
        <p:txBody>
          <a:bodyPr/>
          <a:lstStyle/>
          <a:p>
            <a:endParaRPr lang="en-US"/>
          </a:p>
        </p:txBody>
      </p:sp>
    </p:spTree>
    <p:extLst>
      <p:ext uri="{BB962C8B-B14F-4D97-AF65-F5344CB8AC3E}">
        <p14:creationId xmlns:p14="http://schemas.microsoft.com/office/powerpoint/2010/main" val="297343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B1A521C-F06C-4B17-899D-2FE0874A2EE6}" type="slidenum">
              <a:rPr lang="en-US" altLang="en-US" smtClean="0"/>
              <a:pPr fontAlgn="base">
                <a:spcBef>
                  <a:spcPct val="0"/>
                </a:spcBef>
                <a:spcAft>
                  <a:spcPct val="0"/>
                </a:spcAft>
                <a:defRPr/>
              </a:pPr>
              <a:t>17</a:t>
            </a:fld>
            <a:endParaRPr lang="en-US" altLang="en-US"/>
          </a:p>
        </p:txBody>
      </p:sp>
      <p:sp>
        <p:nvSpPr>
          <p:cNvPr id="30723"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p:spPr>
      </p:sp>
      <p:sp>
        <p:nvSpPr>
          <p:cNvPr id="307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z="14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1929F6B-CA14-4883-AE8A-6BE3D037260B}" type="slidenum">
              <a:rPr lang="en-US" altLang="en-US" smtClean="0"/>
              <a:pPr fontAlgn="base">
                <a:spcBef>
                  <a:spcPct val="0"/>
                </a:spcBef>
                <a:spcAft>
                  <a:spcPct val="0"/>
                </a:spcAft>
                <a:defRPr/>
              </a:pPr>
              <a:t>18</a:t>
            </a:fld>
            <a:endParaRPr lang="en-US" altLang="en-US"/>
          </a:p>
        </p:txBody>
      </p:sp>
      <p:sp>
        <p:nvSpPr>
          <p:cNvPr id="31747"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z="1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20D12D0-7F6A-4DA3-81AC-79AEE3F6E484}" type="slidenum">
              <a:rPr lang="en-US" altLang="en-US" smtClean="0"/>
              <a:pPr fontAlgn="base">
                <a:spcBef>
                  <a:spcPct val="0"/>
                </a:spcBef>
                <a:spcAft>
                  <a:spcPct val="0"/>
                </a:spcAft>
                <a:defRPr/>
              </a:pPr>
              <a:t>19</a:t>
            </a:fld>
            <a:endParaRPr lang="en-US" altLang="en-US"/>
          </a:p>
        </p:txBody>
      </p:sp>
      <p:sp>
        <p:nvSpPr>
          <p:cNvPr id="32771"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p:spPr>
      </p:sp>
      <p:sp>
        <p:nvSpPr>
          <p:cNvPr id="327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z="1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BCB87-4CC9-4D37-BDC3-E8A0FA5D025D}" type="slidenum">
              <a:rPr lang="en-US" smtClean="0"/>
              <a:pPr/>
              <a:t>2</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24734250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19021B5-C1B5-464F-9C93-B8251DAE1BD5}" type="slidenum">
              <a:rPr lang="en-US" altLang="en-US" smtClean="0"/>
              <a:pPr fontAlgn="base">
                <a:spcBef>
                  <a:spcPct val="0"/>
                </a:spcBef>
                <a:spcAft>
                  <a:spcPct val="0"/>
                </a:spcAft>
                <a:defRPr/>
              </a:pPr>
              <a:t>20</a:t>
            </a:fld>
            <a:endParaRPr lang="en-US" altLang="en-US"/>
          </a:p>
        </p:txBody>
      </p:sp>
      <p:sp>
        <p:nvSpPr>
          <p:cNvPr id="33795"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z="14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4E1D2CC-27F8-40C1-93A2-AFDCAC6EAE6A}" type="slidenum">
              <a:rPr lang="en-US" altLang="en-US" smtClean="0"/>
              <a:pPr fontAlgn="base">
                <a:spcBef>
                  <a:spcPct val="0"/>
                </a:spcBef>
                <a:spcAft>
                  <a:spcPct val="0"/>
                </a:spcAft>
                <a:defRPr/>
              </a:pPr>
              <a:t>21</a:t>
            </a:fld>
            <a:endParaRPr lang="en-US" altLang="en-US"/>
          </a:p>
        </p:txBody>
      </p:sp>
      <p:sp>
        <p:nvSpPr>
          <p:cNvPr id="36867"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p:spPr>
      </p:sp>
      <p:sp>
        <p:nvSpPr>
          <p:cNvPr id="36868" name="Rectangle 3"/>
          <p:cNvSpPr>
            <a:spLocks noGrp="1" noChangeArrowheads="1"/>
          </p:cNvSpPr>
          <p:nvPr>
            <p:ph type="body" idx="1"/>
          </p:nvPr>
        </p:nvSpPr>
        <p:spPr bwMode="auto">
          <a:xfrm>
            <a:off x="381000" y="4343400"/>
            <a:ext cx="6096000" cy="4114800"/>
          </a:xfrm>
          <a:noFill/>
        </p:spPr>
        <p:txBody>
          <a:bodyPr wrap="square" numCol="1" anchor="t" anchorCtr="0" compatLnSpc="1">
            <a:prstTxWarp prst="textNoShape">
              <a:avLst/>
            </a:prstTxWarp>
          </a:bodyPr>
          <a:lstStyle/>
          <a:p>
            <a:pPr eaLnBrk="1" hangingPunct="1">
              <a:spcBef>
                <a:spcPct val="0"/>
              </a:spcBef>
            </a:pPr>
            <a:endParaRPr lang="en-US" altLang="en-US" sz="14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2E1BCB87-4CC9-4D37-BDC3-E8A0FA5D025D}" type="slidenum">
              <a:rPr lang="en-US" smtClean="0"/>
              <a:pPr/>
              <a:t>22</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3433057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8EF11D-6412-49C2-94D2-C4063DD6BFEC}" type="slidenum">
              <a:rPr lang="en-US" smtClean="0"/>
              <a:pPr/>
              <a:t>23</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25154548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hangingPunct="1"/>
            <a:fld id="{A9005268-EE06-4D18-A4FA-F38F8FC92125}" type="slidenum">
              <a:rPr lang="en-US" altLang="en-US" sz="1200">
                <a:solidFill>
                  <a:prstClr val="black"/>
                </a:solidFill>
              </a:rPr>
              <a:pPr eaLnBrk="1" hangingPunct="1"/>
              <a:t>24</a:t>
            </a:fld>
            <a:endParaRPr lang="en-US" altLang="en-US" sz="120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4D5219C3-03CA-4043-BEDD-F9284CE6AF8D}" type="slidenum">
              <a:rPr lang="en-US" smtClean="0">
                <a:solidFill>
                  <a:prstClr val="black"/>
                </a:solidFill>
              </a:rPr>
              <a:pPr/>
              <a:t>25</a:t>
            </a:fld>
            <a:endParaRPr lang="en-US" dirty="0">
              <a:solidFill>
                <a:prstClr val="black"/>
              </a:solidFill>
            </a:endParaRPr>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26868253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CFCAECDE-312E-477C-9E36-DED31127EE48}" type="slidenum">
              <a:rPr lang="en-US" smtClean="0"/>
              <a:pPr/>
              <a:t>26</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9432409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A055F39-DBF2-4708-9D0C-92AF29BAD49E}" type="slidenum">
              <a:rPr lang="en-US" smtClean="0"/>
              <a:pPr/>
              <a:t>27</a:t>
            </a:fld>
            <a:endParaRPr lang="en-US" dirty="0"/>
          </a:p>
        </p:txBody>
      </p:sp>
      <p:sp>
        <p:nvSpPr>
          <p:cNvPr id="9" name="Slide Image Placeholder 8"/>
          <p:cNvSpPr>
            <a:spLocks noGrp="1" noRot="1" noChangeAspect="1"/>
          </p:cNvSpPr>
          <p:nvPr>
            <p:ph type="sldImg"/>
          </p:nvPr>
        </p:nvSpPr>
        <p:spPr>
          <a:xfrm>
            <a:off x="685800" y="1143000"/>
            <a:ext cx="5486400" cy="3086100"/>
          </a:xfrm>
        </p:spPr>
      </p:sp>
      <p:sp>
        <p:nvSpPr>
          <p:cNvPr id="10" name="Notes Placeholder 9"/>
          <p:cNvSpPr>
            <a:spLocks noGrp="1"/>
          </p:cNvSpPr>
          <p:nvPr>
            <p:ph type="body" idx="1"/>
          </p:nvPr>
        </p:nvSpPr>
        <p:spPr/>
        <p:txBody>
          <a:bodyPr/>
          <a:lstStyle/>
          <a:p>
            <a:endParaRPr lang="en-US"/>
          </a:p>
        </p:txBody>
      </p:sp>
    </p:spTree>
    <p:extLst>
      <p:ext uri="{BB962C8B-B14F-4D97-AF65-F5344CB8AC3E}">
        <p14:creationId xmlns:p14="http://schemas.microsoft.com/office/powerpoint/2010/main" val="28732189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4D5219C3-03CA-4043-BEDD-F9284CE6AF8D}" type="slidenum">
              <a:rPr lang="en-US" smtClean="0"/>
              <a:pPr/>
              <a:t>28</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26868253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59006C5F-995C-4C32-9A62-26C42C76768C}" type="slidenum">
              <a:rPr lang="en-US" smtClean="0"/>
              <a:pPr/>
              <a:t>29</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488526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hangingPunct="1"/>
            <a:fld id="{57DE8363-689D-45D7-9B28-972B456DC04A}" type="slidenum">
              <a:rPr lang="en-US" altLang="en-US" sz="1200">
                <a:solidFill>
                  <a:prstClr val="black"/>
                </a:solidFill>
              </a:rPr>
              <a:pPr eaLnBrk="1" hangingPunct="1"/>
              <a:t>3</a:t>
            </a:fld>
            <a:endParaRPr lang="en-US" altLang="en-US" sz="120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586D5A-D47F-4C19-9E8B-22DE8F8E7FA7}" type="slidenum">
              <a:rPr lang="en-US" smtClean="0"/>
              <a:pPr/>
              <a:t>30</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23024515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sz="2000" b="1" dirty="0"/>
          </a:p>
        </p:txBody>
      </p:sp>
      <p:sp>
        <p:nvSpPr>
          <p:cNvPr id="4" name="Slide Number Placeholder 3"/>
          <p:cNvSpPr>
            <a:spLocks noGrp="1"/>
          </p:cNvSpPr>
          <p:nvPr>
            <p:ph type="sldNum" sz="quarter" idx="10"/>
          </p:nvPr>
        </p:nvSpPr>
        <p:spPr/>
        <p:txBody>
          <a:bodyPr/>
          <a:lstStyle/>
          <a:p>
            <a:fld id="{4D5219C3-03CA-4043-BEDD-F9284CE6AF8D}" type="slidenum">
              <a:rPr lang="en-US" smtClean="0"/>
              <a:pPr/>
              <a:t>31</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12743932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10"/>
          </p:nvPr>
        </p:nvSpPr>
        <p:spPr/>
        <p:txBody>
          <a:bodyPr/>
          <a:lstStyle/>
          <a:p>
            <a:fld id="{AE586D5A-D47F-4C19-9E8B-22DE8F8E7FA7}" type="slidenum">
              <a:rPr lang="en-US" smtClean="0"/>
              <a:pPr/>
              <a:t>32</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578362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CF34A6E2-1780-4924-9497-DF7877FC2D45}" type="slidenum">
              <a:rPr lang="en-US" smtClean="0"/>
              <a:pPr/>
              <a:t>33</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33353837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Notes Placeholder 2"/>
          <p:cNvSpPr>
            <a:spLocks noGrp="1"/>
          </p:cNvSpPr>
          <p:nvPr>
            <p:ph type="body" idx="1"/>
          </p:nvPr>
        </p:nvSpPr>
        <p:spPr/>
        <p:txBody>
          <a:bodyPr/>
          <a:lstStyle/>
          <a:p>
            <a:endParaRPr lang="en-US" dirty="0"/>
          </a:p>
        </p:txBody>
      </p:sp>
      <p:sp>
        <p:nvSpPr>
          <p:cNvPr id="148484" name="Slide Number Placeholder 3"/>
          <p:cNvSpPr>
            <a:spLocks noGrp="1"/>
          </p:cNvSpPr>
          <p:nvPr>
            <p:ph type="sldNum" sz="quarter" idx="5"/>
          </p:nvPr>
        </p:nvSpPr>
        <p:spPr/>
        <p:txBody>
          <a:bodyPr/>
          <a:lstStyle/>
          <a:p>
            <a:fld id="{81B599B4-6B18-4CF7-960F-F6B46353B3B5}" type="slidenum">
              <a:rPr lang="en-US" smtClean="0"/>
              <a:pPr/>
              <a:t>34</a:t>
            </a:fld>
            <a:endParaRPr lang="en-US" dirty="0"/>
          </a:p>
        </p:txBody>
      </p:sp>
      <p:sp>
        <p:nvSpPr>
          <p:cNvPr id="7" name="Slide Image Placeholder 6"/>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1208240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Notes Placeholder 2"/>
          <p:cNvSpPr>
            <a:spLocks noGrp="1"/>
          </p:cNvSpPr>
          <p:nvPr>
            <p:ph type="body" idx="1"/>
          </p:nvPr>
        </p:nvSpPr>
        <p:spPr/>
        <p:txBody>
          <a:bodyPr/>
          <a:lstStyle/>
          <a:p>
            <a:endParaRPr lang="en-US" dirty="0"/>
          </a:p>
        </p:txBody>
      </p:sp>
      <p:sp>
        <p:nvSpPr>
          <p:cNvPr id="148484" name="Slide Number Placeholder 3"/>
          <p:cNvSpPr>
            <a:spLocks noGrp="1"/>
          </p:cNvSpPr>
          <p:nvPr>
            <p:ph type="sldNum" sz="quarter" idx="5"/>
          </p:nvPr>
        </p:nvSpPr>
        <p:spPr/>
        <p:txBody>
          <a:bodyPr/>
          <a:lstStyle/>
          <a:p>
            <a:endParaRPr lang="en-US" dirty="0"/>
          </a:p>
          <a:p>
            <a:fld id="{81B599B4-6B18-4CF7-960F-F6B46353B3B5}" type="slidenum">
              <a:rPr lang="en-US" smtClean="0"/>
              <a:pPr/>
              <a:t>35</a:t>
            </a:fld>
            <a:endParaRPr lang="en-US" dirty="0"/>
          </a:p>
        </p:txBody>
      </p:sp>
      <p:sp>
        <p:nvSpPr>
          <p:cNvPr id="7" name="Slide Image Placeholder 6"/>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41044133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A055F39-DBF2-4708-9D0C-92AF29BAD49E}" type="slidenum">
              <a:rPr lang="en-US" smtClean="0"/>
              <a:pPr/>
              <a:t>36</a:t>
            </a:fld>
            <a:endParaRPr lang="en-US" dirty="0"/>
          </a:p>
        </p:txBody>
      </p:sp>
      <p:sp>
        <p:nvSpPr>
          <p:cNvPr id="9" name="Slide Image Placeholder 8"/>
          <p:cNvSpPr>
            <a:spLocks noGrp="1" noRot="1" noChangeAspect="1"/>
          </p:cNvSpPr>
          <p:nvPr>
            <p:ph type="sldImg"/>
          </p:nvPr>
        </p:nvSpPr>
        <p:spPr>
          <a:xfrm>
            <a:off x="685800" y="1143000"/>
            <a:ext cx="5486400" cy="3086100"/>
          </a:xfrm>
        </p:spPr>
      </p:sp>
      <p:sp>
        <p:nvSpPr>
          <p:cNvPr id="10" name="Notes Placeholder 9"/>
          <p:cNvSpPr>
            <a:spLocks noGrp="1"/>
          </p:cNvSpPr>
          <p:nvPr>
            <p:ph type="body" idx="1"/>
          </p:nvPr>
        </p:nvSpPr>
        <p:spPr/>
        <p:txBody>
          <a:bodyPr/>
          <a:lstStyle/>
          <a:p>
            <a:endParaRPr lang="en-US"/>
          </a:p>
        </p:txBody>
      </p:sp>
    </p:spTree>
    <p:extLst>
      <p:ext uri="{BB962C8B-B14F-4D97-AF65-F5344CB8AC3E}">
        <p14:creationId xmlns:p14="http://schemas.microsoft.com/office/powerpoint/2010/main" val="3314138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E1BCB87-4CC9-4D37-BDC3-E8A0FA5D025D}" type="slidenum">
              <a:rPr lang="en-US" smtClean="0"/>
              <a:pPr/>
              <a:t>37</a:t>
            </a:fld>
            <a:endParaRPr lang="en-US" dirty="0"/>
          </a:p>
        </p:txBody>
      </p:sp>
      <p:sp>
        <p:nvSpPr>
          <p:cNvPr id="9" name="Slide Image Placeholder 8"/>
          <p:cNvSpPr>
            <a:spLocks noGrp="1" noRot="1" noChangeAspect="1"/>
          </p:cNvSpPr>
          <p:nvPr>
            <p:ph type="sldImg"/>
          </p:nvPr>
        </p:nvSpPr>
        <p:spPr>
          <a:xfrm>
            <a:off x="685800" y="1143000"/>
            <a:ext cx="5486400" cy="3086100"/>
          </a:xfrm>
        </p:spPr>
      </p:sp>
      <p:sp>
        <p:nvSpPr>
          <p:cNvPr id="10" name="Notes Placeholder 9"/>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302268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E1BCB87-4CC9-4D37-BDC3-E8A0FA5D025D}" type="slidenum">
              <a:rPr lang="en-US" smtClean="0"/>
              <a:pPr/>
              <a:t>38</a:t>
            </a:fld>
            <a:endParaRPr lang="en-US" dirty="0"/>
          </a:p>
        </p:txBody>
      </p:sp>
      <p:sp>
        <p:nvSpPr>
          <p:cNvPr id="9" name="Slide Image Placeholder 8"/>
          <p:cNvSpPr>
            <a:spLocks noGrp="1" noRot="1" noChangeAspect="1"/>
          </p:cNvSpPr>
          <p:nvPr>
            <p:ph type="sldImg"/>
          </p:nvPr>
        </p:nvSpPr>
        <p:spPr>
          <a:xfrm>
            <a:off x="685800" y="1143000"/>
            <a:ext cx="5486400" cy="3086100"/>
          </a:xfrm>
        </p:spPr>
      </p:sp>
      <p:sp>
        <p:nvSpPr>
          <p:cNvPr id="10" name="Notes Placeholder 9"/>
          <p:cNvSpPr>
            <a:spLocks noGrp="1"/>
          </p:cNvSpPr>
          <p:nvPr>
            <p:ph type="body" idx="1"/>
          </p:nvPr>
        </p:nvSpPr>
        <p:spPr/>
        <p:txBody>
          <a:bodyPr/>
          <a:lstStyle/>
          <a:p>
            <a:endParaRPr lang="en-US"/>
          </a:p>
        </p:txBody>
      </p:sp>
    </p:spTree>
    <p:extLst>
      <p:ext uri="{BB962C8B-B14F-4D97-AF65-F5344CB8AC3E}">
        <p14:creationId xmlns:p14="http://schemas.microsoft.com/office/powerpoint/2010/main" val="4205270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hangingPunct="1"/>
            <a:fld id="{6155E8AD-B9A3-4429-82CC-404AE7009F84}" type="slidenum">
              <a:rPr lang="en-US" altLang="en-US" sz="1200">
                <a:solidFill>
                  <a:prstClr val="black"/>
                </a:solidFill>
              </a:rPr>
              <a:pPr eaLnBrk="1" hangingPunct="1"/>
              <a:t>4</a:t>
            </a:fld>
            <a:endParaRPr lang="en-US" altLang="en-US" sz="120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006C5F-995C-4C32-9A62-26C42C76768C}" type="slidenum">
              <a:rPr lang="en-US" smtClean="0"/>
              <a:pPr/>
              <a:t>5</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2291932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BCB87-4CC9-4D37-BDC3-E8A0FA5D025D}" type="slidenum">
              <a:rPr lang="en-US" smtClean="0"/>
              <a:pPr/>
              <a:t>6</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3797984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2E1BCB87-4CC9-4D37-BDC3-E8A0FA5D025D}" type="slidenum">
              <a:rPr lang="en-US" smtClean="0"/>
              <a:pPr/>
              <a:t>7</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2331190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2E1BCB87-4CC9-4D37-BDC3-E8A0FA5D025D}" type="slidenum">
              <a:rPr lang="en-US" smtClean="0"/>
              <a:pPr/>
              <a:t>8</a:t>
            </a:fld>
            <a:endParaRPr lang="en-US" dirty="0"/>
          </a:p>
        </p:txBody>
      </p:sp>
      <p:sp>
        <p:nvSpPr>
          <p:cNvPr id="10" name="Slide Image Placeholder 9"/>
          <p:cNvSpPr>
            <a:spLocks noGrp="1" noRot="1" noChangeAspect="1"/>
          </p:cNvSpPr>
          <p:nvPr>
            <p:ph type="sldImg"/>
          </p:nvPr>
        </p:nvSpPr>
        <p:spPr>
          <a:xfrm>
            <a:off x="685800" y="1143000"/>
            <a:ext cx="5486400" cy="3086100"/>
          </a:xfrm>
        </p:spPr>
      </p:sp>
    </p:spTree>
    <p:extLst>
      <p:ext uri="{BB962C8B-B14F-4D97-AF65-F5344CB8AC3E}">
        <p14:creationId xmlns:p14="http://schemas.microsoft.com/office/powerpoint/2010/main" val="3245274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A055F39-DBF2-4708-9D0C-92AF29BAD49E}" type="slidenum">
              <a:rPr lang="en-US" smtClean="0"/>
              <a:pPr/>
              <a:t>9</a:t>
            </a:fld>
            <a:endParaRPr lang="en-US" dirty="0"/>
          </a:p>
        </p:txBody>
      </p:sp>
      <p:sp>
        <p:nvSpPr>
          <p:cNvPr id="9" name="Slide Image Placeholder 8"/>
          <p:cNvSpPr>
            <a:spLocks noGrp="1" noRot="1" noChangeAspect="1"/>
          </p:cNvSpPr>
          <p:nvPr>
            <p:ph type="sldImg"/>
          </p:nvPr>
        </p:nvSpPr>
        <p:spPr>
          <a:xfrm>
            <a:off x="685800" y="1143000"/>
            <a:ext cx="5486400" cy="3086100"/>
          </a:xfrm>
        </p:spPr>
      </p:sp>
      <p:sp>
        <p:nvSpPr>
          <p:cNvPr id="10" name="Notes Placeholder 9"/>
          <p:cNvSpPr>
            <a:spLocks noGrp="1"/>
          </p:cNvSpPr>
          <p:nvPr>
            <p:ph type="body" idx="1"/>
          </p:nvPr>
        </p:nvSpPr>
        <p:spPr/>
        <p:txBody>
          <a:bodyPr/>
          <a:lstStyle/>
          <a:p>
            <a:endParaRPr lang="en-US"/>
          </a:p>
        </p:txBody>
      </p:sp>
    </p:spTree>
    <p:extLst>
      <p:ext uri="{BB962C8B-B14F-4D97-AF65-F5344CB8AC3E}">
        <p14:creationId xmlns:p14="http://schemas.microsoft.com/office/powerpoint/2010/main" val="3418071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2275550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130852243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9964470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1998526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3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2991577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879259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44097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1505839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43784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81678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7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55714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897812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961620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105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927009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45399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216152"/>
          </a:xfrm>
          <a:solidFill>
            <a:srgbClr val="0F4263"/>
          </a:solidFill>
        </p:spPr>
        <p:txBody>
          <a:bodyPr>
            <a:normAutofit/>
          </a:bodyPr>
          <a:lstStyle>
            <a:lvl1pPr algn="ctr">
              <a:defRPr sz="4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914400" y="1545336"/>
            <a:ext cx="10515600" cy="4351338"/>
          </a:xfrm>
        </p:spPr>
        <p:txBody>
          <a:bodyPr>
            <a:noAutofit/>
          </a:bodyPr>
          <a:lstStyle>
            <a:lvl1pPr marL="346075" indent="-346075">
              <a:lnSpc>
                <a:spcPct val="100000"/>
              </a:lnSpc>
              <a:defRPr sz="2400"/>
            </a:lvl1pPr>
            <a:lvl2pPr marL="685800" indent="-228600">
              <a:lnSpc>
                <a:spcPct val="100000"/>
              </a:lnSpc>
              <a:buFont typeface="Courier New" panose="02070309020205020404" pitchFamily="49" charset="0"/>
              <a:buChar char="o"/>
              <a:defRPr sz="2000"/>
            </a:lvl2pPr>
            <a:lvl3pPr>
              <a:lnSpc>
                <a:spcPct val="100000"/>
              </a:lnSpc>
              <a:defRPr sz="1800"/>
            </a:lvl3pPr>
            <a:lvl4pPr>
              <a:lnSpc>
                <a:spcPct val="100000"/>
              </a:lnSpc>
              <a:defRPr sz="1600"/>
            </a:lvl4pPr>
            <a:lvl5pPr>
              <a:lnSpc>
                <a:spcPct val="100000"/>
              </a:lnSpc>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1298021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3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85292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703097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092065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83799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715572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7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29484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89346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620472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008257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7841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7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17666713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34193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3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82533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71797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68009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97536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grpSp>
        <p:nvGrpSpPr>
          <p:cNvPr id="5" name="Group 8"/>
          <p:cNvGrpSpPr>
            <a:grpSpLocks/>
          </p:cNvGrpSpPr>
          <p:nvPr/>
        </p:nvGrpSpPr>
        <p:grpSpPr bwMode="auto">
          <a:xfrm>
            <a:off x="9990677" y="2992438"/>
            <a:ext cx="1784351"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
        <p:nvSpPr>
          <p:cNvPr id="37" name="Line 40"/>
          <p:cNvSpPr>
            <a:spLocks noChangeShapeType="1"/>
          </p:cNvSpPr>
          <p:nvPr/>
        </p:nvSpPr>
        <p:spPr bwMode="auto">
          <a:xfrm>
            <a:off x="406400" y="2819400"/>
            <a:ext cx="109728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32771" name="Rectangle 3"/>
          <p:cNvSpPr>
            <a:spLocks noGrp="1" noChangeArrowheads="1"/>
          </p:cNvSpPr>
          <p:nvPr>
            <p:ph type="ctrTitle"/>
          </p:nvPr>
        </p:nvSpPr>
        <p:spPr>
          <a:xfrm>
            <a:off x="421217" y="466725"/>
            <a:ext cx="9042400" cy="2133600"/>
          </a:xfrm>
        </p:spPr>
        <p:txBody>
          <a:bodyPr/>
          <a:lstStyle>
            <a:lvl1pPr algn="r">
              <a:defRPr sz="4800"/>
            </a:lvl1pPr>
          </a:lstStyle>
          <a:p>
            <a:pPr lvl="0"/>
            <a:r>
              <a:rPr lang="en-US" altLang="en-US" noProof="0"/>
              <a:t>Click to edit Master title style</a:t>
            </a:r>
          </a:p>
        </p:txBody>
      </p:sp>
      <p:sp>
        <p:nvSpPr>
          <p:cNvPr id="32772" name="Rectangle 4"/>
          <p:cNvSpPr>
            <a:spLocks noGrp="1" noChangeArrowheads="1"/>
          </p:cNvSpPr>
          <p:nvPr>
            <p:ph type="subTitle" idx="1"/>
          </p:nvPr>
        </p:nvSpPr>
        <p:spPr>
          <a:xfrm>
            <a:off x="1132417" y="3049588"/>
            <a:ext cx="83312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pPr>
              <a:defRPr/>
            </a:pPr>
            <a:fld id="{311EB5D2-E4A3-472C-86EB-3C03694B73E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1276779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9703B0F-EAA6-4F10-AD01-E8583C91D70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7015229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5B0D5560-E60A-4E87-8538-8DDEEAD715A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8638903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05FA89B8-27A2-43C2-BE06-F244EC53C6E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1195959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10D19ECB-8259-4F3F-B8AA-30F750610D5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19989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2447576-B9D4-4D92-8F3A-F0FE45F558F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829210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26026296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14DF753A-E500-40FD-8940-3346CC62DB9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0306099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94B3242D-EDFC-46A8-A80D-C51A9B729EA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634077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4A1BFB85-9133-43F3-8E8F-F9BD0B4CC851}"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7837986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6C20BA4-5F50-4787-87B2-08F9498652B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8840127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22253"/>
            <a:ext cx="27432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22253"/>
            <a:ext cx="80264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3A84493D-E69B-4A17-A3F1-A57137621AB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326417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78"/>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15"/>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3B35B3BB-3C5B-48D6-A8B1-9F3535C8F23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2215683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0E8413D-2D48-4BAE-BA85-509696D62EE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695565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78"/>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15"/>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FF8262DF-20C3-41E1-B239-17D04B84136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241037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22253"/>
            <a:ext cx="10972800" cy="600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49234F7-5041-44AC-BAD8-8C4BB1B169A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355307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97536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grpSp>
        <p:nvGrpSpPr>
          <p:cNvPr id="5" name="Group 8"/>
          <p:cNvGrpSpPr>
            <a:grpSpLocks/>
          </p:cNvGrpSpPr>
          <p:nvPr/>
        </p:nvGrpSpPr>
        <p:grpSpPr bwMode="auto">
          <a:xfrm>
            <a:off x="9990674" y="2992438"/>
            <a:ext cx="1784351"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
        <p:nvSpPr>
          <p:cNvPr id="37" name="Line 40"/>
          <p:cNvSpPr>
            <a:spLocks noChangeShapeType="1"/>
          </p:cNvSpPr>
          <p:nvPr/>
        </p:nvSpPr>
        <p:spPr bwMode="auto">
          <a:xfrm>
            <a:off x="406400" y="2819400"/>
            <a:ext cx="109728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32771" name="Rectangle 3"/>
          <p:cNvSpPr>
            <a:spLocks noGrp="1" noChangeArrowheads="1"/>
          </p:cNvSpPr>
          <p:nvPr>
            <p:ph type="ctrTitle"/>
          </p:nvPr>
        </p:nvSpPr>
        <p:spPr>
          <a:xfrm>
            <a:off x="421217" y="466725"/>
            <a:ext cx="9042400" cy="2133600"/>
          </a:xfrm>
        </p:spPr>
        <p:txBody>
          <a:bodyPr/>
          <a:lstStyle>
            <a:lvl1pPr algn="r">
              <a:defRPr sz="4800"/>
            </a:lvl1pPr>
          </a:lstStyle>
          <a:p>
            <a:pPr lvl="0"/>
            <a:r>
              <a:rPr lang="en-US" altLang="en-US" noProof="0"/>
              <a:t>Click to edit Master title style</a:t>
            </a:r>
          </a:p>
        </p:txBody>
      </p:sp>
      <p:sp>
        <p:nvSpPr>
          <p:cNvPr id="32772" name="Rectangle 4"/>
          <p:cNvSpPr>
            <a:spLocks noGrp="1" noChangeArrowheads="1"/>
          </p:cNvSpPr>
          <p:nvPr>
            <p:ph type="subTitle" idx="1"/>
          </p:nvPr>
        </p:nvSpPr>
        <p:spPr>
          <a:xfrm>
            <a:off x="1132417" y="3049588"/>
            <a:ext cx="83312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pPr>
              <a:defRPr/>
            </a:pPr>
            <a:fld id="{311EB5D2-E4A3-472C-86EB-3C03694B73E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37587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30007777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9703B0F-EAA6-4F10-AD01-E8583C91D70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2201204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5B0D5560-E60A-4E87-8538-8DDEEAD715A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5404347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05FA89B8-27A2-43C2-BE06-F244EC53C6E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1125564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10D19ECB-8259-4F3F-B8AA-30F750610D5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759187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2447576-B9D4-4D92-8F3A-F0FE45F558F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004276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14DF753A-E500-40FD-8940-3346CC62DB9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458605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94B3242D-EDFC-46A8-A80D-C51A9B729EA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2724155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4A1BFB85-9133-43F3-8E8F-F9BD0B4CC851}"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0454840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6C20BA4-5F50-4787-87B2-08F9498652B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9194090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22249"/>
            <a:ext cx="27432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22249"/>
            <a:ext cx="80264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3A84493D-E69B-4A17-A3F1-A57137621AB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548955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45798779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74"/>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11"/>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3B35B3BB-3C5B-48D6-A8B1-9F3535C8F23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7005555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0E8413D-2D48-4BAE-BA85-509696D62EE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8868400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74"/>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11"/>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FF8262DF-20C3-41E1-B239-17D04B84136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1854681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22249"/>
            <a:ext cx="10972800" cy="600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49234F7-5041-44AC-BAD8-8C4BB1B169A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528415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97536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grpSp>
        <p:nvGrpSpPr>
          <p:cNvPr id="5" name="Group 8"/>
          <p:cNvGrpSpPr>
            <a:grpSpLocks/>
          </p:cNvGrpSpPr>
          <p:nvPr/>
        </p:nvGrpSpPr>
        <p:grpSpPr bwMode="auto">
          <a:xfrm>
            <a:off x="9990671" y="2992438"/>
            <a:ext cx="1784351"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
        <p:nvSpPr>
          <p:cNvPr id="37" name="Line 40"/>
          <p:cNvSpPr>
            <a:spLocks noChangeShapeType="1"/>
          </p:cNvSpPr>
          <p:nvPr/>
        </p:nvSpPr>
        <p:spPr bwMode="auto">
          <a:xfrm>
            <a:off x="406400" y="2819400"/>
            <a:ext cx="109728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32771" name="Rectangle 3"/>
          <p:cNvSpPr>
            <a:spLocks noGrp="1" noChangeArrowheads="1"/>
          </p:cNvSpPr>
          <p:nvPr>
            <p:ph type="ctrTitle"/>
          </p:nvPr>
        </p:nvSpPr>
        <p:spPr>
          <a:xfrm>
            <a:off x="421217" y="466725"/>
            <a:ext cx="9042400" cy="2133600"/>
          </a:xfrm>
        </p:spPr>
        <p:txBody>
          <a:bodyPr/>
          <a:lstStyle>
            <a:lvl1pPr algn="r">
              <a:defRPr sz="4800"/>
            </a:lvl1pPr>
          </a:lstStyle>
          <a:p>
            <a:pPr lvl="0"/>
            <a:r>
              <a:rPr lang="en-US" altLang="en-US" noProof="0"/>
              <a:t>Click to edit Master title style</a:t>
            </a:r>
          </a:p>
        </p:txBody>
      </p:sp>
      <p:sp>
        <p:nvSpPr>
          <p:cNvPr id="32772" name="Rectangle 4"/>
          <p:cNvSpPr>
            <a:spLocks noGrp="1" noChangeArrowheads="1"/>
          </p:cNvSpPr>
          <p:nvPr>
            <p:ph type="subTitle" idx="1"/>
          </p:nvPr>
        </p:nvSpPr>
        <p:spPr>
          <a:xfrm>
            <a:off x="1132417" y="3049588"/>
            <a:ext cx="83312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pPr>
              <a:defRPr/>
            </a:pPr>
            <a:fld id="{311EB5D2-E4A3-472C-86EB-3C03694B73E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489824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9703B0F-EAA6-4F10-AD01-E8583C91D70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0481781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5B0D5560-E60A-4E87-8538-8DDEEAD715A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337394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05FA89B8-27A2-43C2-BE06-F244EC53C6E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9851775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10D19ECB-8259-4F3F-B8AA-30F750610D5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6227340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2447576-B9D4-4D92-8F3A-F0FE45F558F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6174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26433496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14DF753A-E500-40FD-8940-3346CC62DB9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55622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94B3242D-EDFC-46A8-A80D-C51A9B729EA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49985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4A1BFB85-9133-43F3-8E8F-F9BD0B4CC851}"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96683666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6C20BA4-5F50-4787-87B2-08F9498652B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556447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22245"/>
            <a:ext cx="27432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22245"/>
            <a:ext cx="80264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3A84493D-E69B-4A17-A3F1-A57137621AB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6174748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70"/>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07"/>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3B35B3BB-3C5B-48D6-A8B1-9F3535C8F23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5671208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0E8413D-2D48-4BAE-BA85-509696D62EE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9725870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70"/>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07"/>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FF8262DF-20C3-41E1-B239-17D04B84136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54413982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22245"/>
            <a:ext cx="10972800" cy="600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49234F7-5041-44AC-BAD8-8C4BB1B169A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9203132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97536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grpSp>
        <p:nvGrpSpPr>
          <p:cNvPr id="5" name="Group 8"/>
          <p:cNvGrpSpPr>
            <a:grpSpLocks/>
          </p:cNvGrpSpPr>
          <p:nvPr/>
        </p:nvGrpSpPr>
        <p:grpSpPr bwMode="auto">
          <a:xfrm>
            <a:off x="9990667" y="2992438"/>
            <a:ext cx="1784351"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
        <p:nvSpPr>
          <p:cNvPr id="37" name="Line 40"/>
          <p:cNvSpPr>
            <a:spLocks noChangeShapeType="1"/>
          </p:cNvSpPr>
          <p:nvPr/>
        </p:nvSpPr>
        <p:spPr bwMode="auto">
          <a:xfrm>
            <a:off x="406400" y="2819400"/>
            <a:ext cx="109728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32771" name="Rectangle 3"/>
          <p:cNvSpPr>
            <a:spLocks noGrp="1" noChangeArrowheads="1"/>
          </p:cNvSpPr>
          <p:nvPr>
            <p:ph type="ctrTitle"/>
          </p:nvPr>
        </p:nvSpPr>
        <p:spPr>
          <a:xfrm>
            <a:off x="421217" y="466725"/>
            <a:ext cx="9042400" cy="2133600"/>
          </a:xfrm>
        </p:spPr>
        <p:txBody>
          <a:bodyPr/>
          <a:lstStyle>
            <a:lvl1pPr algn="r">
              <a:defRPr sz="4800"/>
            </a:lvl1pPr>
          </a:lstStyle>
          <a:p>
            <a:pPr lvl="0"/>
            <a:r>
              <a:rPr lang="en-US" altLang="en-US" noProof="0"/>
              <a:t>Click to edit Master title style</a:t>
            </a:r>
          </a:p>
        </p:txBody>
      </p:sp>
      <p:sp>
        <p:nvSpPr>
          <p:cNvPr id="32772" name="Rectangle 4"/>
          <p:cNvSpPr>
            <a:spLocks noGrp="1" noChangeArrowheads="1"/>
          </p:cNvSpPr>
          <p:nvPr>
            <p:ph type="subTitle" idx="1"/>
          </p:nvPr>
        </p:nvSpPr>
        <p:spPr>
          <a:xfrm>
            <a:off x="1132417" y="3049588"/>
            <a:ext cx="83312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pPr>
              <a:defRPr/>
            </a:pPr>
            <a:fld id="{311EB5D2-E4A3-472C-86EB-3C03694B73E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974274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42552137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9703B0F-EAA6-4F10-AD01-E8583C91D70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8194199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5B0D5560-E60A-4E87-8538-8DDEEAD715A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47845734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05FA89B8-27A2-43C2-BE06-F244EC53C6E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7721889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10D19ECB-8259-4F3F-B8AA-30F750610D5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282207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2447576-B9D4-4D92-8F3A-F0FE45F558F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7131639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14DF753A-E500-40FD-8940-3346CC62DB9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27903384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94B3242D-EDFC-46A8-A80D-C51A9B729EA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5591090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4A1BFB85-9133-43F3-8E8F-F9BD0B4CC851}"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7769010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6C20BA4-5F50-4787-87B2-08F9498652B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647175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22239"/>
            <a:ext cx="27432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22239"/>
            <a:ext cx="80264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3A84493D-E69B-4A17-A3F1-A57137621AB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52233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3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9C6EEA-02F8-41F8-A3AE-AC94C032C90E}" type="datetimeFigureOut">
              <a:rPr lang="en-US" smtClean="0"/>
              <a:pPr/>
              <a:t>2/14/2024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201648030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Content Placeholder 2"/>
          <p:cNvSpPr>
            <a:spLocks noGrp="1"/>
          </p:cNvSpPr>
          <p:nvPr>
            <p:ph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64"/>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01"/>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3B35B3BB-3C5B-48D6-A8B1-9F3535C8F23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9940080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0E8413D-2D48-4BAE-BA85-509696D62EE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16034620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10058400" cy="1295400"/>
          </a:xfrm>
        </p:spPr>
        <p:txBody>
          <a:bodyPr/>
          <a:lstStyle/>
          <a:p>
            <a:r>
              <a:rPr lang="en-US"/>
              <a:t>Click to edit Master title style</a:t>
            </a:r>
          </a:p>
        </p:txBody>
      </p:sp>
      <p:sp>
        <p:nvSpPr>
          <p:cNvPr id="3" name="Text Placeholder 2"/>
          <p:cNvSpPr>
            <a:spLocks noGrp="1"/>
          </p:cNvSpPr>
          <p:nvPr>
            <p:ph type="body" sz="half" idx="1"/>
          </p:nvPr>
        </p:nvSpPr>
        <p:spPr>
          <a:xfrm>
            <a:off x="609600" y="1719263"/>
            <a:ext cx="5384800" cy="4411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64"/>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00501"/>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FF8262DF-20C3-41E1-B239-17D04B84136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8665438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22239"/>
            <a:ext cx="10972800" cy="600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D49234F7-5041-44AC-BAD8-8C4BB1B169A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00234843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5988521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216152"/>
          </a:xfrm>
          <a:solidFill>
            <a:srgbClr val="0F4263"/>
          </a:solidFill>
        </p:spPr>
        <p:txBody>
          <a:bodyPr>
            <a:normAutofit/>
          </a:bodyPr>
          <a:lstStyle>
            <a:lvl1pPr algn="ctr">
              <a:defRPr sz="4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914400" y="1545336"/>
            <a:ext cx="10515600" cy="4351338"/>
          </a:xfrm>
        </p:spPr>
        <p:txBody>
          <a:bodyPr>
            <a:noAutofit/>
          </a:bodyPr>
          <a:lstStyle>
            <a:lvl1pPr marL="346075" indent="-346075">
              <a:lnSpc>
                <a:spcPct val="100000"/>
              </a:lnSpc>
              <a:defRPr sz="2400"/>
            </a:lvl1pPr>
            <a:lvl2pPr marL="685800" indent="-228600">
              <a:lnSpc>
                <a:spcPct val="100000"/>
              </a:lnSpc>
              <a:buFont typeface="Courier New" panose="02070309020205020404" pitchFamily="49" charset="0"/>
              <a:buChar char="o"/>
              <a:defRPr sz="2000"/>
            </a:lvl2pPr>
            <a:lvl3pPr>
              <a:lnSpc>
                <a:spcPct val="100000"/>
              </a:lnSpc>
              <a:defRPr sz="1800"/>
            </a:lvl3pPr>
            <a:lvl4pPr>
              <a:lnSpc>
                <a:spcPct val="100000"/>
              </a:lnSpc>
              <a:defRPr sz="1600"/>
            </a:lvl4pPr>
            <a:lvl5pPr>
              <a:lnSpc>
                <a:spcPct val="100000"/>
              </a:lnSpc>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7117827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7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9294455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1933010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6183401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51841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theme" Target="../theme/theme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6" Type="http://schemas.openxmlformats.org/officeDocument/2006/relationships/theme" Target="../theme/theme5.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6" Type="http://schemas.openxmlformats.org/officeDocument/2006/relationships/theme" Target="../theme/theme6.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6" Type="http://schemas.openxmlformats.org/officeDocument/2006/relationships/theme" Target="../theme/theme7.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8.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6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C6EEA-02F8-41F8-A3AE-AC94C032C90E}" type="datetimeFigureOut">
              <a:rPr lang="en-US" smtClean="0"/>
              <a:pPr/>
              <a:t>2/14/2024</a:t>
            </a:fld>
            <a:endParaRPr lang="en-US" dirty="0"/>
          </a:p>
        </p:txBody>
      </p:sp>
      <p:sp>
        <p:nvSpPr>
          <p:cNvPr id="5" name="Footer Placeholder 4"/>
          <p:cNvSpPr>
            <a:spLocks noGrp="1"/>
          </p:cNvSpPr>
          <p:nvPr>
            <p:ph type="ftr" sz="quarter" idx="3"/>
          </p:nvPr>
        </p:nvSpPr>
        <p:spPr>
          <a:xfrm>
            <a:off x="4038600" y="635636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6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4CA50-41E7-448C-9889-AC89D1830D85}" type="slidenum">
              <a:rPr lang="en-US" smtClean="0"/>
              <a:pPr/>
              <a:t>‹#›</a:t>
            </a:fld>
            <a:endParaRPr lang="en-US" dirty="0"/>
          </a:p>
        </p:txBody>
      </p:sp>
    </p:spTree>
    <p:extLst>
      <p:ext uri="{BB962C8B-B14F-4D97-AF65-F5344CB8AC3E}">
        <p14:creationId xmlns:p14="http://schemas.microsoft.com/office/powerpoint/2010/main" val="704762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6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EF85FB-70B1-4F2E-A489-04E70912394F}"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6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6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B0EA33-7B80-42A3-B818-625750BF03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3491384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6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8FDD53-F201-4F77-9EE1-F521A79118E9}" type="datetimeFigureOut">
              <a:rPr lang="en-US" smtClean="0">
                <a:solidFill>
                  <a:prstClr val="black">
                    <a:tint val="75000"/>
                  </a:prstClr>
                </a:solidFill>
              </a:rPr>
              <a:pPr/>
              <a:t>2/14/2024</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6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6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C924D9-E53F-4ACB-AC72-48FD5A6591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89237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106172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2051" name="Rectangle 3"/>
          <p:cNvSpPr>
            <a:spLocks noGrp="1" noChangeArrowheads="1"/>
          </p:cNvSpPr>
          <p:nvPr>
            <p:ph type="title"/>
          </p:nvPr>
        </p:nvSpPr>
        <p:spPr bwMode="auto">
          <a:xfrm>
            <a:off x="609600" y="122238"/>
            <a:ext cx="10058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2052" name="Rectangle 4"/>
          <p:cNvSpPr>
            <a:spLocks noGrp="1" noChangeArrowheads="1"/>
          </p:cNvSpPr>
          <p:nvPr>
            <p:ph type="body" idx="1"/>
          </p:nvPr>
        </p:nvSpPr>
        <p:spPr bwMode="auto">
          <a:xfrm>
            <a:off x="609600" y="1719263"/>
            <a:ext cx="109728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1749" name="Rectangle 5"/>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en-US" altLang="en-US">
              <a:solidFill>
                <a:srgbClr val="000000"/>
              </a:solidFill>
            </a:endParaRPr>
          </a:p>
        </p:txBody>
      </p:sp>
      <p:sp>
        <p:nvSpPr>
          <p:cNvPr id="31750" name="Rectangle 6"/>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defRPr/>
            </a:pPr>
            <a:endParaRPr lang="en-US" altLang="en-US">
              <a:solidFill>
                <a:srgbClr val="000000"/>
              </a:solidFill>
            </a:endParaRPr>
          </a:p>
        </p:txBody>
      </p:sp>
      <p:sp>
        <p:nvSpPr>
          <p:cNvPr id="31751" name="Rectangle 7"/>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000"/>
            </a:lvl1pPr>
          </a:lstStyle>
          <a:p>
            <a:pPr algn="r" fontAlgn="base">
              <a:spcBef>
                <a:spcPct val="0"/>
              </a:spcBef>
              <a:spcAft>
                <a:spcPct val="0"/>
              </a:spcAft>
              <a:defRPr/>
            </a:pPr>
            <a:fld id="{A2002D01-1EFB-4BA0-90F1-348B8D8ECCEC}" type="slidenum">
              <a:rPr lang="en-US" altLang="en-US">
                <a:solidFill>
                  <a:srgbClr val="000000"/>
                </a:solidFill>
              </a:rPr>
              <a:pPr algn="r" fontAlgn="base">
                <a:spcBef>
                  <a:spcPct val="0"/>
                </a:spcBef>
                <a:spcAft>
                  <a:spcPct val="0"/>
                </a:spcAft>
                <a:defRPr/>
              </a:pPr>
              <a:t>‹#›</a:t>
            </a:fld>
            <a:endParaRPr lang="en-US" altLang="en-US">
              <a:solidFill>
                <a:srgbClr val="000000"/>
              </a:solidFill>
            </a:endParaRPr>
          </a:p>
        </p:txBody>
      </p:sp>
      <p:grpSp>
        <p:nvGrpSpPr>
          <p:cNvPr id="2056" name="Group 8"/>
          <p:cNvGrpSpPr>
            <a:grpSpLocks/>
          </p:cNvGrpSpPr>
          <p:nvPr/>
        </p:nvGrpSpPr>
        <p:grpSpPr bwMode="auto">
          <a:xfrm>
            <a:off x="10871210" y="152400"/>
            <a:ext cx="1056217" cy="1295400"/>
            <a:chOff x="5136" y="960"/>
            <a:chExt cx="528" cy="864"/>
          </a:xfrm>
        </p:grpSpPr>
        <p:sp>
          <p:nvSpPr>
            <p:cNvPr id="2057"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8"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9" name="Oval 11"/>
            <p:cNvSpPr>
              <a:spLocks noChangeArrowheads="1"/>
            </p:cNvSpPr>
            <p:nvPr/>
          </p:nvSpPr>
          <p:spPr bwMode="auto">
            <a:xfrm>
              <a:off x="5360" y="960"/>
              <a:ext cx="76"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0" name="Oval 12"/>
            <p:cNvSpPr>
              <a:spLocks noChangeArrowheads="1"/>
            </p:cNvSpPr>
            <p:nvPr/>
          </p:nvSpPr>
          <p:spPr bwMode="auto">
            <a:xfrm>
              <a:off x="5136" y="1072"/>
              <a:ext cx="80"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1" name="Oval 13"/>
            <p:cNvSpPr>
              <a:spLocks noChangeArrowheads="1"/>
            </p:cNvSpPr>
            <p:nvPr/>
          </p:nvSpPr>
          <p:spPr bwMode="auto">
            <a:xfrm>
              <a:off x="5248" y="1072"/>
              <a:ext cx="79"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2" name="Oval 14"/>
            <p:cNvSpPr>
              <a:spLocks noChangeArrowheads="1"/>
            </p:cNvSpPr>
            <p:nvPr/>
          </p:nvSpPr>
          <p:spPr bwMode="auto">
            <a:xfrm>
              <a:off x="5360" y="1072"/>
              <a:ext cx="76"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3" name="Oval 15"/>
            <p:cNvSpPr>
              <a:spLocks noChangeArrowheads="1"/>
            </p:cNvSpPr>
            <p:nvPr/>
          </p:nvSpPr>
          <p:spPr bwMode="auto">
            <a:xfrm>
              <a:off x="5472" y="1072"/>
              <a:ext cx="76" cy="7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4" name="Oval 16"/>
            <p:cNvSpPr>
              <a:spLocks noChangeArrowheads="1"/>
            </p:cNvSpPr>
            <p:nvPr/>
          </p:nvSpPr>
          <p:spPr bwMode="auto">
            <a:xfrm>
              <a:off x="5136" y="1184"/>
              <a:ext cx="80"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5" name="Oval 17"/>
            <p:cNvSpPr>
              <a:spLocks noChangeArrowheads="1"/>
            </p:cNvSpPr>
            <p:nvPr/>
          </p:nvSpPr>
          <p:spPr bwMode="auto">
            <a:xfrm>
              <a:off x="5248" y="1184"/>
              <a:ext cx="79"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6" name="Oval 18"/>
            <p:cNvSpPr>
              <a:spLocks noChangeArrowheads="1"/>
            </p:cNvSpPr>
            <p:nvPr/>
          </p:nvSpPr>
          <p:spPr bwMode="auto">
            <a:xfrm>
              <a:off x="5360"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7" name="Oval 19"/>
            <p:cNvSpPr>
              <a:spLocks noChangeArrowheads="1"/>
            </p:cNvSpPr>
            <p:nvPr/>
          </p:nvSpPr>
          <p:spPr bwMode="auto">
            <a:xfrm>
              <a:off x="5472"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8" name="Oval 20"/>
            <p:cNvSpPr>
              <a:spLocks noChangeArrowheads="1"/>
            </p:cNvSpPr>
            <p:nvPr/>
          </p:nvSpPr>
          <p:spPr bwMode="auto">
            <a:xfrm>
              <a:off x="5584" y="1184"/>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9"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0"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1" name="Oval 23"/>
            <p:cNvSpPr>
              <a:spLocks noChangeArrowheads="1"/>
            </p:cNvSpPr>
            <p:nvPr/>
          </p:nvSpPr>
          <p:spPr bwMode="auto">
            <a:xfrm>
              <a:off x="5360" y="1296"/>
              <a:ext cx="76"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2" name="Oval 24"/>
            <p:cNvSpPr>
              <a:spLocks noChangeArrowheads="1"/>
            </p:cNvSpPr>
            <p:nvPr/>
          </p:nvSpPr>
          <p:spPr bwMode="auto">
            <a:xfrm>
              <a:off x="5472" y="1296"/>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3"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4"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5" name="Oval 27"/>
            <p:cNvSpPr>
              <a:spLocks noChangeArrowheads="1"/>
            </p:cNvSpPr>
            <p:nvPr/>
          </p:nvSpPr>
          <p:spPr bwMode="auto">
            <a:xfrm>
              <a:off x="5360"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6" name="Oval 28"/>
            <p:cNvSpPr>
              <a:spLocks noChangeArrowheads="1"/>
            </p:cNvSpPr>
            <p:nvPr/>
          </p:nvSpPr>
          <p:spPr bwMode="auto">
            <a:xfrm>
              <a:off x="5472"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7"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8"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9"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0" name="Oval 32"/>
            <p:cNvSpPr>
              <a:spLocks noChangeArrowheads="1"/>
            </p:cNvSpPr>
            <p:nvPr/>
          </p:nvSpPr>
          <p:spPr bwMode="auto">
            <a:xfrm>
              <a:off x="5360" y="1520"/>
              <a:ext cx="76"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1" name="Oval 33"/>
            <p:cNvSpPr>
              <a:spLocks noChangeArrowheads="1"/>
            </p:cNvSpPr>
            <p:nvPr/>
          </p:nvSpPr>
          <p:spPr bwMode="auto">
            <a:xfrm>
              <a:off x="5472" y="1520"/>
              <a:ext cx="76"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2" name="Oval 34"/>
            <p:cNvSpPr>
              <a:spLocks noChangeArrowheads="1"/>
            </p:cNvSpPr>
            <p:nvPr/>
          </p:nvSpPr>
          <p:spPr bwMode="auto">
            <a:xfrm>
              <a:off x="5136" y="1632"/>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3" name="Oval 35"/>
            <p:cNvSpPr>
              <a:spLocks noChangeArrowheads="1"/>
            </p:cNvSpPr>
            <p:nvPr/>
          </p:nvSpPr>
          <p:spPr bwMode="auto">
            <a:xfrm>
              <a:off x="5248" y="1632"/>
              <a:ext cx="79"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4" name="Oval 36"/>
            <p:cNvSpPr>
              <a:spLocks noChangeArrowheads="1"/>
            </p:cNvSpPr>
            <p:nvPr/>
          </p:nvSpPr>
          <p:spPr bwMode="auto">
            <a:xfrm>
              <a:off x="5360"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5" name="Oval 37"/>
            <p:cNvSpPr>
              <a:spLocks noChangeArrowheads="1"/>
            </p:cNvSpPr>
            <p:nvPr/>
          </p:nvSpPr>
          <p:spPr bwMode="auto">
            <a:xfrm>
              <a:off x="5472"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6"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7" name="Oval 39"/>
            <p:cNvSpPr>
              <a:spLocks noChangeArrowheads="1"/>
            </p:cNvSpPr>
            <p:nvPr/>
          </p:nvSpPr>
          <p:spPr bwMode="auto">
            <a:xfrm>
              <a:off x="5472" y="1744"/>
              <a:ext cx="76"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Tree>
    <p:extLst>
      <p:ext uri="{BB962C8B-B14F-4D97-AF65-F5344CB8AC3E}">
        <p14:creationId xmlns:p14="http://schemas.microsoft.com/office/powerpoint/2010/main" val="330445592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Lst>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106172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2051" name="Rectangle 3"/>
          <p:cNvSpPr>
            <a:spLocks noGrp="1" noChangeArrowheads="1"/>
          </p:cNvSpPr>
          <p:nvPr>
            <p:ph type="title"/>
          </p:nvPr>
        </p:nvSpPr>
        <p:spPr bwMode="auto">
          <a:xfrm>
            <a:off x="609600" y="122238"/>
            <a:ext cx="10058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2052" name="Rectangle 4"/>
          <p:cNvSpPr>
            <a:spLocks noGrp="1" noChangeArrowheads="1"/>
          </p:cNvSpPr>
          <p:nvPr>
            <p:ph type="body" idx="1"/>
          </p:nvPr>
        </p:nvSpPr>
        <p:spPr bwMode="auto">
          <a:xfrm>
            <a:off x="609600" y="1719263"/>
            <a:ext cx="109728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1749" name="Rectangle 5"/>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en-US" altLang="en-US">
              <a:solidFill>
                <a:srgbClr val="000000"/>
              </a:solidFill>
            </a:endParaRPr>
          </a:p>
        </p:txBody>
      </p:sp>
      <p:sp>
        <p:nvSpPr>
          <p:cNvPr id="31750" name="Rectangle 6"/>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defRPr/>
            </a:pPr>
            <a:endParaRPr lang="en-US" altLang="en-US">
              <a:solidFill>
                <a:srgbClr val="000000"/>
              </a:solidFill>
            </a:endParaRPr>
          </a:p>
        </p:txBody>
      </p:sp>
      <p:sp>
        <p:nvSpPr>
          <p:cNvPr id="31751" name="Rectangle 7"/>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000"/>
            </a:lvl1pPr>
          </a:lstStyle>
          <a:p>
            <a:pPr algn="r" fontAlgn="base">
              <a:spcBef>
                <a:spcPct val="0"/>
              </a:spcBef>
              <a:spcAft>
                <a:spcPct val="0"/>
              </a:spcAft>
              <a:defRPr/>
            </a:pPr>
            <a:fld id="{A2002D01-1EFB-4BA0-90F1-348B8D8ECCEC}" type="slidenum">
              <a:rPr lang="en-US" altLang="en-US">
                <a:solidFill>
                  <a:srgbClr val="000000"/>
                </a:solidFill>
              </a:rPr>
              <a:pPr algn="r" fontAlgn="base">
                <a:spcBef>
                  <a:spcPct val="0"/>
                </a:spcBef>
                <a:spcAft>
                  <a:spcPct val="0"/>
                </a:spcAft>
                <a:defRPr/>
              </a:pPr>
              <a:t>‹#›</a:t>
            </a:fld>
            <a:endParaRPr lang="en-US" altLang="en-US">
              <a:solidFill>
                <a:srgbClr val="000000"/>
              </a:solidFill>
            </a:endParaRPr>
          </a:p>
        </p:txBody>
      </p:sp>
      <p:grpSp>
        <p:nvGrpSpPr>
          <p:cNvPr id="2056" name="Group 8"/>
          <p:cNvGrpSpPr>
            <a:grpSpLocks/>
          </p:cNvGrpSpPr>
          <p:nvPr/>
        </p:nvGrpSpPr>
        <p:grpSpPr bwMode="auto">
          <a:xfrm>
            <a:off x="10871208" y="152400"/>
            <a:ext cx="1056217" cy="1295400"/>
            <a:chOff x="5136" y="960"/>
            <a:chExt cx="528" cy="864"/>
          </a:xfrm>
        </p:grpSpPr>
        <p:sp>
          <p:nvSpPr>
            <p:cNvPr id="2057"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8"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9" name="Oval 11"/>
            <p:cNvSpPr>
              <a:spLocks noChangeArrowheads="1"/>
            </p:cNvSpPr>
            <p:nvPr/>
          </p:nvSpPr>
          <p:spPr bwMode="auto">
            <a:xfrm>
              <a:off x="5360" y="960"/>
              <a:ext cx="76"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0" name="Oval 12"/>
            <p:cNvSpPr>
              <a:spLocks noChangeArrowheads="1"/>
            </p:cNvSpPr>
            <p:nvPr/>
          </p:nvSpPr>
          <p:spPr bwMode="auto">
            <a:xfrm>
              <a:off x="5136" y="1072"/>
              <a:ext cx="80"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1" name="Oval 13"/>
            <p:cNvSpPr>
              <a:spLocks noChangeArrowheads="1"/>
            </p:cNvSpPr>
            <p:nvPr/>
          </p:nvSpPr>
          <p:spPr bwMode="auto">
            <a:xfrm>
              <a:off x="5248" y="1072"/>
              <a:ext cx="79"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2" name="Oval 14"/>
            <p:cNvSpPr>
              <a:spLocks noChangeArrowheads="1"/>
            </p:cNvSpPr>
            <p:nvPr/>
          </p:nvSpPr>
          <p:spPr bwMode="auto">
            <a:xfrm>
              <a:off x="5360" y="1072"/>
              <a:ext cx="76"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3" name="Oval 15"/>
            <p:cNvSpPr>
              <a:spLocks noChangeArrowheads="1"/>
            </p:cNvSpPr>
            <p:nvPr/>
          </p:nvSpPr>
          <p:spPr bwMode="auto">
            <a:xfrm>
              <a:off x="5472" y="1072"/>
              <a:ext cx="76" cy="7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4" name="Oval 16"/>
            <p:cNvSpPr>
              <a:spLocks noChangeArrowheads="1"/>
            </p:cNvSpPr>
            <p:nvPr/>
          </p:nvSpPr>
          <p:spPr bwMode="auto">
            <a:xfrm>
              <a:off x="5136" y="1184"/>
              <a:ext cx="80"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5" name="Oval 17"/>
            <p:cNvSpPr>
              <a:spLocks noChangeArrowheads="1"/>
            </p:cNvSpPr>
            <p:nvPr/>
          </p:nvSpPr>
          <p:spPr bwMode="auto">
            <a:xfrm>
              <a:off x="5248" y="1184"/>
              <a:ext cx="79"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6" name="Oval 18"/>
            <p:cNvSpPr>
              <a:spLocks noChangeArrowheads="1"/>
            </p:cNvSpPr>
            <p:nvPr/>
          </p:nvSpPr>
          <p:spPr bwMode="auto">
            <a:xfrm>
              <a:off x="5360"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7" name="Oval 19"/>
            <p:cNvSpPr>
              <a:spLocks noChangeArrowheads="1"/>
            </p:cNvSpPr>
            <p:nvPr/>
          </p:nvSpPr>
          <p:spPr bwMode="auto">
            <a:xfrm>
              <a:off x="5472"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8" name="Oval 20"/>
            <p:cNvSpPr>
              <a:spLocks noChangeArrowheads="1"/>
            </p:cNvSpPr>
            <p:nvPr/>
          </p:nvSpPr>
          <p:spPr bwMode="auto">
            <a:xfrm>
              <a:off x="5584" y="1184"/>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9"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0"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1" name="Oval 23"/>
            <p:cNvSpPr>
              <a:spLocks noChangeArrowheads="1"/>
            </p:cNvSpPr>
            <p:nvPr/>
          </p:nvSpPr>
          <p:spPr bwMode="auto">
            <a:xfrm>
              <a:off x="5360" y="1296"/>
              <a:ext cx="76"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2" name="Oval 24"/>
            <p:cNvSpPr>
              <a:spLocks noChangeArrowheads="1"/>
            </p:cNvSpPr>
            <p:nvPr/>
          </p:nvSpPr>
          <p:spPr bwMode="auto">
            <a:xfrm>
              <a:off x="5472" y="1296"/>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3"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4"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5" name="Oval 27"/>
            <p:cNvSpPr>
              <a:spLocks noChangeArrowheads="1"/>
            </p:cNvSpPr>
            <p:nvPr/>
          </p:nvSpPr>
          <p:spPr bwMode="auto">
            <a:xfrm>
              <a:off x="5360"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6" name="Oval 28"/>
            <p:cNvSpPr>
              <a:spLocks noChangeArrowheads="1"/>
            </p:cNvSpPr>
            <p:nvPr/>
          </p:nvSpPr>
          <p:spPr bwMode="auto">
            <a:xfrm>
              <a:off x="5472"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7"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8"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9"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0" name="Oval 32"/>
            <p:cNvSpPr>
              <a:spLocks noChangeArrowheads="1"/>
            </p:cNvSpPr>
            <p:nvPr/>
          </p:nvSpPr>
          <p:spPr bwMode="auto">
            <a:xfrm>
              <a:off x="5360" y="1520"/>
              <a:ext cx="76"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1" name="Oval 33"/>
            <p:cNvSpPr>
              <a:spLocks noChangeArrowheads="1"/>
            </p:cNvSpPr>
            <p:nvPr/>
          </p:nvSpPr>
          <p:spPr bwMode="auto">
            <a:xfrm>
              <a:off x="5472" y="1520"/>
              <a:ext cx="76"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2" name="Oval 34"/>
            <p:cNvSpPr>
              <a:spLocks noChangeArrowheads="1"/>
            </p:cNvSpPr>
            <p:nvPr/>
          </p:nvSpPr>
          <p:spPr bwMode="auto">
            <a:xfrm>
              <a:off x="5136" y="1632"/>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3" name="Oval 35"/>
            <p:cNvSpPr>
              <a:spLocks noChangeArrowheads="1"/>
            </p:cNvSpPr>
            <p:nvPr/>
          </p:nvSpPr>
          <p:spPr bwMode="auto">
            <a:xfrm>
              <a:off x="5248" y="1632"/>
              <a:ext cx="79"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4" name="Oval 36"/>
            <p:cNvSpPr>
              <a:spLocks noChangeArrowheads="1"/>
            </p:cNvSpPr>
            <p:nvPr/>
          </p:nvSpPr>
          <p:spPr bwMode="auto">
            <a:xfrm>
              <a:off x="5360"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5" name="Oval 37"/>
            <p:cNvSpPr>
              <a:spLocks noChangeArrowheads="1"/>
            </p:cNvSpPr>
            <p:nvPr/>
          </p:nvSpPr>
          <p:spPr bwMode="auto">
            <a:xfrm>
              <a:off x="5472"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6"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7" name="Oval 39"/>
            <p:cNvSpPr>
              <a:spLocks noChangeArrowheads="1"/>
            </p:cNvSpPr>
            <p:nvPr/>
          </p:nvSpPr>
          <p:spPr bwMode="auto">
            <a:xfrm>
              <a:off x="5472" y="1744"/>
              <a:ext cx="76"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Tree>
    <p:extLst>
      <p:ext uri="{BB962C8B-B14F-4D97-AF65-F5344CB8AC3E}">
        <p14:creationId xmlns:p14="http://schemas.microsoft.com/office/powerpoint/2010/main" val="4252821619"/>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Lst>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106172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2051" name="Rectangle 3"/>
          <p:cNvSpPr>
            <a:spLocks noGrp="1" noChangeArrowheads="1"/>
          </p:cNvSpPr>
          <p:nvPr>
            <p:ph type="title"/>
          </p:nvPr>
        </p:nvSpPr>
        <p:spPr bwMode="auto">
          <a:xfrm>
            <a:off x="609600" y="122238"/>
            <a:ext cx="10058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2052" name="Rectangle 4"/>
          <p:cNvSpPr>
            <a:spLocks noGrp="1" noChangeArrowheads="1"/>
          </p:cNvSpPr>
          <p:nvPr>
            <p:ph type="body" idx="1"/>
          </p:nvPr>
        </p:nvSpPr>
        <p:spPr bwMode="auto">
          <a:xfrm>
            <a:off x="609600" y="1719263"/>
            <a:ext cx="109728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1749" name="Rectangle 5"/>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en-US" altLang="en-US">
              <a:solidFill>
                <a:srgbClr val="000000"/>
              </a:solidFill>
            </a:endParaRPr>
          </a:p>
        </p:txBody>
      </p:sp>
      <p:sp>
        <p:nvSpPr>
          <p:cNvPr id="31750" name="Rectangle 6"/>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defRPr/>
            </a:pPr>
            <a:endParaRPr lang="en-US" altLang="en-US">
              <a:solidFill>
                <a:srgbClr val="000000"/>
              </a:solidFill>
            </a:endParaRPr>
          </a:p>
        </p:txBody>
      </p:sp>
      <p:sp>
        <p:nvSpPr>
          <p:cNvPr id="31751" name="Rectangle 7"/>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000"/>
            </a:lvl1pPr>
          </a:lstStyle>
          <a:p>
            <a:pPr algn="r" fontAlgn="base">
              <a:spcBef>
                <a:spcPct val="0"/>
              </a:spcBef>
              <a:spcAft>
                <a:spcPct val="0"/>
              </a:spcAft>
              <a:defRPr/>
            </a:pPr>
            <a:fld id="{A2002D01-1EFB-4BA0-90F1-348B8D8ECCEC}" type="slidenum">
              <a:rPr lang="en-US" altLang="en-US">
                <a:solidFill>
                  <a:srgbClr val="000000"/>
                </a:solidFill>
              </a:rPr>
              <a:pPr algn="r" fontAlgn="base">
                <a:spcBef>
                  <a:spcPct val="0"/>
                </a:spcBef>
                <a:spcAft>
                  <a:spcPct val="0"/>
                </a:spcAft>
                <a:defRPr/>
              </a:pPr>
              <a:t>‹#›</a:t>
            </a:fld>
            <a:endParaRPr lang="en-US" altLang="en-US">
              <a:solidFill>
                <a:srgbClr val="000000"/>
              </a:solidFill>
            </a:endParaRPr>
          </a:p>
        </p:txBody>
      </p:sp>
      <p:grpSp>
        <p:nvGrpSpPr>
          <p:cNvPr id="2056" name="Group 8"/>
          <p:cNvGrpSpPr>
            <a:grpSpLocks/>
          </p:cNvGrpSpPr>
          <p:nvPr/>
        </p:nvGrpSpPr>
        <p:grpSpPr bwMode="auto">
          <a:xfrm>
            <a:off x="10871205" y="152400"/>
            <a:ext cx="1056217" cy="1295400"/>
            <a:chOff x="5136" y="960"/>
            <a:chExt cx="528" cy="864"/>
          </a:xfrm>
        </p:grpSpPr>
        <p:sp>
          <p:nvSpPr>
            <p:cNvPr id="2057"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8"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9" name="Oval 11"/>
            <p:cNvSpPr>
              <a:spLocks noChangeArrowheads="1"/>
            </p:cNvSpPr>
            <p:nvPr/>
          </p:nvSpPr>
          <p:spPr bwMode="auto">
            <a:xfrm>
              <a:off x="5360" y="960"/>
              <a:ext cx="76"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0" name="Oval 12"/>
            <p:cNvSpPr>
              <a:spLocks noChangeArrowheads="1"/>
            </p:cNvSpPr>
            <p:nvPr/>
          </p:nvSpPr>
          <p:spPr bwMode="auto">
            <a:xfrm>
              <a:off x="5136" y="1072"/>
              <a:ext cx="80"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1" name="Oval 13"/>
            <p:cNvSpPr>
              <a:spLocks noChangeArrowheads="1"/>
            </p:cNvSpPr>
            <p:nvPr/>
          </p:nvSpPr>
          <p:spPr bwMode="auto">
            <a:xfrm>
              <a:off x="5248" y="1072"/>
              <a:ext cx="79"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2" name="Oval 14"/>
            <p:cNvSpPr>
              <a:spLocks noChangeArrowheads="1"/>
            </p:cNvSpPr>
            <p:nvPr/>
          </p:nvSpPr>
          <p:spPr bwMode="auto">
            <a:xfrm>
              <a:off x="5360" y="1072"/>
              <a:ext cx="76"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3" name="Oval 15"/>
            <p:cNvSpPr>
              <a:spLocks noChangeArrowheads="1"/>
            </p:cNvSpPr>
            <p:nvPr/>
          </p:nvSpPr>
          <p:spPr bwMode="auto">
            <a:xfrm>
              <a:off x="5472" y="1072"/>
              <a:ext cx="76" cy="7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4" name="Oval 16"/>
            <p:cNvSpPr>
              <a:spLocks noChangeArrowheads="1"/>
            </p:cNvSpPr>
            <p:nvPr/>
          </p:nvSpPr>
          <p:spPr bwMode="auto">
            <a:xfrm>
              <a:off x="5136" y="1184"/>
              <a:ext cx="80"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5" name="Oval 17"/>
            <p:cNvSpPr>
              <a:spLocks noChangeArrowheads="1"/>
            </p:cNvSpPr>
            <p:nvPr/>
          </p:nvSpPr>
          <p:spPr bwMode="auto">
            <a:xfrm>
              <a:off x="5248" y="1184"/>
              <a:ext cx="79"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6" name="Oval 18"/>
            <p:cNvSpPr>
              <a:spLocks noChangeArrowheads="1"/>
            </p:cNvSpPr>
            <p:nvPr/>
          </p:nvSpPr>
          <p:spPr bwMode="auto">
            <a:xfrm>
              <a:off x="5360"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7" name="Oval 19"/>
            <p:cNvSpPr>
              <a:spLocks noChangeArrowheads="1"/>
            </p:cNvSpPr>
            <p:nvPr/>
          </p:nvSpPr>
          <p:spPr bwMode="auto">
            <a:xfrm>
              <a:off x="5472"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8" name="Oval 20"/>
            <p:cNvSpPr>
              <a:spLocks noChangeArrowheads="1"/>
            </p:cNvSpPr>
            <p:nvPr/>
          </p:nvSpPr>
          <p:spPr bwMode="auto">
            <a:xfrm>
              <a:off x="5584" y="1184"/>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9"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0"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1" name="Oval 23"/>
            <p:cNvSpPr>
              <a:spLocks noChangeArrowheads="1"/>
            </p:cNvSpPr>
            <p:nvPr/>
          </p:nvSpPr>
          <p:spPr bwMode="auto">
            <a:xfrm>
              <a:off x="5360" y="1296"/>
              <a:ext cx="76"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2" name="Oval 24"/>
            <p:cNvSpPr>
              <a:spLocks noChangeArrowheads="1"/>
            </p:cNvSpPr>
            <p:nvPr/>
          </p:nvSpPr>
          <p:spPr bwMode="auto">
            <a:xfrm>
              <a:off x="5472" y="1296"/>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3"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4"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5" name="Oval 27"/>
            <p:cNvSpPr>
              <a:spLocks noChangeArrowheads="1"/>
            </p:cNvSpPr>
            <p:nvPr/>
          </p:nvSpPr>
          <p:spPr bwMode="auto">
            <a:xfrm>
              <a:off x="5360"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6" name="Oval 28"/>
            <p:cNvSpPr>
              <a:spLocks noChangeArrowheads="1"/>
            </p:cNvSpPr>
            <p:nvPr/>
          </p:nvSpPr>
          <p:spPr bwMode="auto">
            <a:xfrm>
              <a:off x="5472"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7"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8"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9"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0" name="Oval 32"/>
            <p:cNvSpPr>
              <a:spLocks noChangeArrowheads="1"/>
            </p:cNvSpPr>
            <p:nvPr/>
          </p:nvSpPr>
          <p:spPr bwMode="auto">
            <a:xfrm>
              <a:off x="5360" y="1520"/>
              <a:ext cx="76"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1" name="Oval 33"/>
            <p:cNvSpPr>
              <a:spLocks noChangeArrowheads="1"/>
            </p:cNvSpPr>
            <p:nvPr/>
          </p:nvSpPr>
          <p:spPr bwMode="auto">
            <a:xfrm>
              <a:off x="5472" y="1520"/>
              <a:ext cx="76"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2" name="Oval 34"/>
            <p:cNvSpPr>
              <a:spLocks noChangeArrowheads="1"/>
            </p:cNvSpPr>
            <p:nvPr/>
          </p:nvSpPr>
          <p:spPr bwMode="auto">
            <a:xfrm>
              <a:off x="5136" y="1632"/>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3" name="Oval 35"/>
            <p:cNvSpPr>
              <a:spLocks noChangeArrowheads="1"/>
            </p:cNvSpPr>
            <p:nvPr/>
          </p:nvSpPr>
          <p:spPr bwMode="auto">
            <a:xfrm>
              <a:off x="5248" y="1632"/>
              <a:ext cx="79"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4" name="Oval 36"/>
            <p:cNvSpPr>
              <a:spLocks noChangeArrowheads="1"/>
            </p:cNvSpPr>
            <p:nvPr/>
          </p:nvSpPr>
          <p:spPr bwMode="auto">
            <a:xfrm>
              <a:off x="5360"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5" name="Oval 37"/>
            <p:cNvSpPr>
              <a:spLocks noChangeArrowheads="1"/>
            </p:cNvSpPr>
            <p:nvPr/>
          </p:nvSpPr>
          <p:spPr bwMode="auto">
            <a:xfrm>
              <a:off x="5472"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6"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7" name="Oval 39"/>
            <p:cNvSpPr>
              <a:spLocks noChangeArrowheads="1"/>
            </p:cNvSpPr>
            <p:nvPr/>
          </p:nvSpPr>
          <p:spPr bwMode="auto">
            <a:xfrm>
              <a:off x="5472" y="1744"/>
              <a:ext cx="76"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Tree>
    <p:extLst>
      <p:ext uri="{BB962C8B-B14F-4D97-AF65-F5344CB8AC3E}">
        <p14:creationId xmlns:p14="http://schemas.microsoft.com/office/powerpoint/2010/main" val="3589972421"/>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Lst>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106172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2051" name="Rectangle 3"/>
          <p:cNvSpPr>
            <a:spLocks noGrp="1" noChangeArrowheads="1"/>
          </p:cNvSpPr>
          <p:nvPr>
            <p:ph type="title"/>
          </p:nvPr>
        </p:nvSpPr>
        <p:spPr bwMode="auto">
          <a:xfrm>
            <a:off x="609600" y="122238"/>
            <a:ext cx="10058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2052" name="Rectangle 4"/>
          <p:cNvSpPr>
            <a:spLocks noGrp="1" noChangeArrowheads="1"/>
          </p:cNvSpPr>
          <p:nvPr>
            <p:ph type="body" idx="1"/>
          </p:nvPr>
        </p:nvSpPr>
        <p:spPr bwMode="auto">
          <a:xfrm>
            <a:off x="609600" y="1719263"/>
            <a:ext cx="109728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1749" name="Rectangle 5"/>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en-US" altLang="en-US">
              <a:solidFill>
                <a:srgbClr val="000000"/>
              </a:solidFill>
            </a:endParaRPr>
          </a:p>
        </p:txBody>
      </p:sp>
      <p:sp>
        <p:nvSpPr>
          <p:cNvPr id="31750" name="Rectangle 6"/>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defRPr/>
            </a:pPr>
            <a:endParaRPr lang="en-US" altLang="en-US">
              <a:solidFill>
                <a:srgbClr val="000000"/>
              </a:solidFill>
            </a:endParaRPr>
          </a:p>
        </p:txBody>
      </p:sp>
      <p:sp>
        <p:nvSpPr>
          <p:cNvPr id="31751" name="Rectangle 7"/>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000"/>
            </a:lvl1pPr>
          </a:lstStyle>
          <a:p>
            <a:pPr algn="r" fontAlgn="base">
              <a:spcBef>
                <a:spcPct val="0"/>
              </a:spcBef>
              <a:spcAft>
                <a:spcPct val="0"/>
              </a:spcAft>
              <a:defRPr/>
            </a:pPr>
            <a:fld id="{A2002D01-1EFB-4BA0-90F1-348B8D8ECCEC}" type="slidenum">
              <a:rPr lang="en-US" altLang="en-US">
                <a:solidFill>
                  <a:srgbClr val="000000"/>
                </a:solidFill>
              </a:rPr>
              <a:pPr algn="r" fontAlgn="base">
                <a:spcBef>
                  <a:spcPct val="0"/>
                </a:spcBef>
                <a:spcAft>
                  <a:spcPct val="0"/>
                </a:spcAft>
                <a:defRPr/>
              </a:pPr>
              <a:t>‹#›</a:t>
            </a:fld>
            <a:endParaRPr lang="en-US" altLang="en-US">
              <a:solidFill>
                <a:srgbClr val="000000"/>
              </a:solidFill>
            </a:endParaRPr>
          </a:p>
        </p:txBody>
      </p:sp>
      <p:grpSp>
        <p:nvGrpSpPr>
          <p:cNvPr id="2056" name="Group 8"/>
          <p:cNvGrpSpPr>
            <a:grpSpLocks/>
          </p:cNvGrpSpPr>
          <p:nvPr/>
        </p:nvGrpSpPr>
        <p:grpSpPr bwMode="auto">
          <a:xfrm>
            <a:off x="10871201" y="152400"/>
            <a:ext cx="1056217" cy="1295400"/>
            <a:chOff x="5136" y="960"/>
            <a:chExt cx="528" cy="864"/>
          </a:xfrm>
        </p:grpSpPr>
        <p:sp>
          <p:nvSpPr>
            <p:cNvPr id="2057"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8"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59" name="Oval 11"/>
            <p:cNvSpPr>
              <a:spLocks noChangeArrowheads="1"/>
            </p:cNvSpPr>
            <p:nvPr/>
          </p:nvSpPr>
          <p:spPr bwMode="auto">
            <a:xfrm>
              <a:off x="5360" y="960"/>
              <a:ext cx="76"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0" name="Oval 12"/>
            <p:cNvSpPr>
              <a:spLocks noChangeArrowheads="1"/>
            </p:cNvSpPr>
            <p:nvPr/>
          </p:nvSpPr>
          <p:spPr bwMode="auto">
            <a:xfrm>
              <a:off x="5136" y="1072"/>
              <a:ext cx="80"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1" name="Oval 13"/>
            <p:cNvSpPr>
              <a:spLocks noChangeArrowheads="1"/>
            </p:cNvSpPr>
            <p:nvPr/>
          </p:nvSpPr>
          <p:spPr bwMode="auto">
            <a:xfrm>
              <a:off x="5248" y="1072"/>
              <a:ext cx="79"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2" name="Oval 14"/>
            <p:cNvSpPr>
              <a:spLocks noChangeArrowheads="1"/>
            </p:cNvSpPr>
            <p:nvPr/>
          </p:nvSpPr>
          <p:spPr bwMode="auto">
            <a:xfrm>
              <a:off x="5360" y="1072"/>
              <a:ext cx="76" cy="7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3" name="Oval 15"/>
            <p:cNvSpPr>
              <a:spLocks noChangeArrowheads="1"/>
            </p:cNvSpPr>
            <p:nvPr/>
          </p:nvSpPr>
          <p:spPr bwMode="auto">
            <a:xfrm>
              <a:off x="5472" y="1072"/>
              <a:ext cx="76" cy="7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4" name="Oval 16"/>
            <p:cNvSpPr>
              <a:spLocks noChangeArrowheads="1"/>
            </p:cNvSpPr>
            <p:nvPr/>
          </p:nvSpPr>
          <p:spPr bwMode="auto">
            <a:xfrm>
              <a:off x="5136" y="1184"/>
              <a:ext cx="80"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5" name="Oval 17"/>
            <p:cNvSpPr>
              <a:spLocks noChangeArrowheads="1"/>
            </p:cNvSpPr>
            <p:nvPr/>
          </p:nvSpPr>
          <p:spPr bwMode="auto">
            <a:xfrm>
              <a:off x="5248" y="1184"/>
              <a:ext cx="79" cy="7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6" name="Oval 18"/>
            <p:cNvSpPr>
              <a:spLocks noChangeArrowheads="1"/>
            </p:cNvSpPr>
            <p:nvPr/>
          </p:nvSpPr>
          <p:spPr bwMode="auto">
            <a:xfrm>
              <a:off x="5360"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7" name="Oval 19"/>
            <p:cNvSpPr>
              <a:spLocks noChangeArrowheads="1"/>
            </p:cNvSpPr>
            <p:nvPr/>
          </p:nvSpPr>
          <p:spPr bwMode="auto">
            <a:xfrm>
              <a:off x="5472" y="1184"/>
              <a:ext cx="76" cy="7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8" name="Oval 20"/>
            <p:cNvSpPr>
              <a:spLocks noChangeArrowheads="1"/>
            </p:cNvSpPr>
            <p:nvPr/>
          </p:nvSpPr>
          <p:spPr bwMode="auto">
            <a:xfrm>
              <a:off x="5584" y="1184"/>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69"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0"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1" name="Oval 23"/>
            <p:cNvSpPr>
              <a:spLocks noChangeArrowheads="1"/>
            </p:cNvSpPr>
            <p:nvPr/>
          </p:nvSpPr>
          <p:spPr bwMode="auto">
            <a:xfrm>
              <a:off x="5360" y="1296"/>
              <a:ext cx="76"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2" name="Oval 24"/>
            <p:cNvSpPr>
              <a:spLocks noChangeArrowheads="1"/>
            </p:cNvSpPr>
            <p:nvPr/>
          </p:nvSpPr>
          <p:spPr bwMode="auto">
            <a:xfrm>
              <a:off x="5472" y="1296"/>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3"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4"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5" name="Oval 27"/>
            <p:cNvSpPr>
              <a:spLocks noChangeArrowheads="1"/>
            </p:cNvSpPr>
            <p:nvPr/>
          </p:nvSpPr>
          <p:spPr bwMode="auto">
            <a:xfrm>
              <a:off x="5360"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6" name="Oval 28"/>
            <p:cNvSpPr>
              <a:spLocks noChangeArrowheads="1"/>
            </p:cNvSpPr>
            <p:nvPr/>
          </p:nvSpPr>
          <p:spPr bwMode="auto">
            <a:xfrm>
              <a:off x="5472" y="1408"/>
              <a:ext cx="76"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7"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8"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79"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0" name="Oval 32"/>
            <p:cNvSpPr>
              <a:spLocks noChangeArrowheads="1"/>
            </p:cNvSpPr>
            <p:nvPr/>
          </p:nvSpPr>
          <p:spPr bwMode="auto">
            <a:xfrm>
              <a:off x="5360" y="1520"/>
              <a:ext cx="76"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1" name="Oval 33"/>
            <p:cNvSpPr>
              <a:spLocks noChangeArrowheads="1"/>
            </p:cNvSpPr>
            <p:nvPr/>
          </p:nvSpPr>
          <p:spPr bwMode="auto">
            <a:xfrm>
              <a:off x="5472" y="1520"/>
              <a:ext cx="76"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2" name="Oval 34"/>
            <p:cNvSpPr>
              <a:spLocks noChangeArrowheads="1"/>
            </p:cNvSpPr>
            <p:nvPr/>
          </p:nvSpPr>
          <p:spPr bwMode="auto">
            <a:xfrm>
              <a:off x="5136" y="1632"/>
              <a:ext cx="80"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3" name="Oval 35"/>
            <p:cNvSpPr>
              <a:spLocks noChangeArrowheads="1"/>
            </p:cNvSpPr>
            <p:nvPr/>
          </p:nvSpPr>
          <p:spPr bwMode="auto">
            <a:xfrm>
              <a:off x="5248" y="1632"/>
              <a:ext cx="79" cy="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4" name="Oval 36"/>
            <p:cNvSpPr>
              <a:spLocks noChangeArrowheads="1"/>
            </p:cNvSpPr>
            <p:nvPr/>
          </p:nvSpPr>
          <p:spPr bwMode="auto">
            <a:xfrm>
              <a:off x="5360"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5" name="Oval 37"/>
            <p:cNvSpPr>
              <a:spLocks noChangeArrowheads="1"/>
            </p:cNvSpPr>
            <p:nvPr/>
          </p:nvSpPr>
          <p:spPr bwMode="auto">
            <a:xfrm>
              <a:off x="5472" y="1632"/>
              <a:ext cx="76" cy="7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6"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2087" name="Oval 39"/>
            <p:cNvSpPr>
              <a:spLocks noChangeArrowheads="1"/>
            </p:cNvSpPr>
            <p:nvPr/>
          </p:nvSpPr>
          <p:spPr bwMode="auto">
            <a:xfrm>
              <a:off x="5472" y="1744"/>
              <a:ext cx="76"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grpSp>
    </p:spTree>
    <p:extLst>
      <p:ext uri="{BB962C8B-B14F-4D97-AF65-F5344CB8AC3E}">
        <p14:creationId xmlns:p14="http://schemas.microsoft.com/office/powerpoint/2010/main" val="28245874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Lst>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6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C6EEA-02F8-41F8-A3AE-AC94C032C90E}" type="datetimeFigureOut">
              <a:rPr lang="en-US" smtClean="0">
                <a:solidFill>
                  <a:prstClr val="black">
                    <a:tint val="75000"/>
                  </a:prstClr>
                </a:solidFill>
              </a:rPr>
              <a:pPr/>
              <a:t>2/14/2024</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6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6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4CA50-41E7-448C-9889-AC89D1830D8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46569121"/>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65.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5.xml"/></Relationships>
</file>

<file path=ppt/slides/_rels/slide2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0.jpeg"/><Relationship Id="rId7" Type="http://schemas.openxmlformats.org/officeDocument/2006/relationships/diagramColors" Target="../diagrams/colors4.xml"/><Relationship Id="rId2" Type="http://schemas.openxmlformats.org/officeDocument/2006/relationships/notesSlide" Target="../notesSlides/notesSlide26.xml"/><Relationship Id="rId1" Type="http://schemas.openxmlformats.org/officeDocument/2006/relationships/slideLayout" Target="../slideLayouts/slideLayout29.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4485736"/>
          </a:xfrm>
          <a:prstGeom prst="rect">
            <a:avLst/>
          </a:prstGeom>
          <a:solidFill>
            <a:srgbClr val="0F4162"/>
          </a:solidFill>
          <a:ln>
            <a:solidFill>
              <a:srgbClr val="0F41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0583"/>
            <a:endParaRPr lang="en-US" sz="1615" dirty="0">
              <a:solidFill>
                <a:srgbClr val="FFFFFF"/>
              </a:solidFill>
              <a:sym typeface="Helvetica Light"/>
            </a:endParaRPr>
          </a:p>
        </p:txBody>
      </p:sp>
      <p:sp>
        <p:nvSpPr>
          <p:cNvPr id="2" name="Title 1"/>
          <p:cNvSpPr>
            <a:spLocks noGrp="1"/>
          </p:cNvSpPr>
          <p:nvPr>
            <p:ph type="ctrTitle"/>
          </p:nvPr>
        </p:nvSpPr>
        <p:spPr>
          <a:xfrm>
            <a:off x="910334" y="914646"/>
            <a:ext cx="10653623" cy="2490653"/>
          </a:xfrm>
        </p:spPr>
        <p:txBody>
          <a:bodyPr anchor="ctr">
            <a:normAutofit/>
          </a:bodyPr>
          <a:lstStyle/>
          <a:p>
            <a:pPr>
              <a:spcAft>
                <a:spcPts val="1200"/>
              </a:spcAft>
            </a:pPr>
            <a:r>
              <a:rPr dirty="0">
                <a:solidFill>
                  <a:schemeClr val="bg1"/>
                </a:solidFill>
              </a:rPr>
              <a:t>Addiction 2: Dependence on psychoactive substances</a:t>
            </a:r>
            <a:endParaRPr lang="en-US" b="1" dirty="0">
              <a:solidFill>
                <a:schemeClr val="bg1"/>
              </a:solidFill>
            </a:endParaRPr>
          </a:p>
        </p:txBody>
      </p:sp>
      <p:sp>
        <p:nvSpPr>
          <p:cNvPr id="3" name="Subtitle 2"/>
          <p:cNvSpPr>
            <a:spLocks noGrp="1"/>
          </p:cNvSpPr>
          <p:nvPr>
            <p:ph type="subTitle" idx="1"/>
          </p:nvPr>
        </p:nvSpPr>
        <p:spPr>
          <a:xfrm>
            <a:off x="1524000" y="3509969"/>
            <a:ext cx="9144000" cy="646023"/>
          </a:xfrm>
        </p:spPr>
        <p:txBody>
          <a:bodyPr/>
          <a:lstStyle/>
          <a:p>
            <a:r>
              <a:rPr sz="3600" b="1" i="1" dirty="0" err="1">
                <a:solidFill>
                  <a:schemeClr val="bg1"/>
                </a:solidFill>
              </a:rPr>
              <a:t>Minja</a:t>
            </a:r>
            <a:r>
              <a:rPr sz="3600" b="1" i="1" dirty="0">
                <a:solidFill>
                  <a:schemeClr val="bg1"/>
                </a:solidFill>
              </a:rPr>
              <a:t> Jovanović</a:t>
            </a:r>
            <a:r>
              <a:rPr lang="sr-Latn-RS" sz="3600" b="1" i="1" dirty="0">
                <a:solidFill>
                  <a:schemeClr val="bg1"/>
                </a:solidFill>
              </a:rPr>
              <a:t>, MD, </a:t>
            </a:r>
            <a:r>
              <a:rPr lang="sr-Latn-RS" sz="3600" b="1" i="1" dirty="0" err="1">
                <a:solidFill>
                  <a:schemeClr val="bg1"/>
                </a:solidFill>
              </a:rPr>
              <a:t>PhD</a:t>
            </a:r>
            <a:endParaRPr lang="en-US" sz="3600" b="1" i="1" dirty="0">
              <a:solidFill>
                <a:schemeClr val="bg1"/>
              </a:solidFill>
            </a:endParaRPr>
          </a:p>
          <a:p>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847884760"/>
      </p:ext>
    </p:extLst>
  </p:cSld>
  <p:clrMapOvr>
    <a:masterClrMapping/>
  </p:clrMapOvr>
  <mc:AlternateContent xmlns:mc="http://schemas.openxmlformats.org/markup-compatibility/2006" xmlns:p14="http://schemas.microsoft.com/office/powerpoint/2010/main">
    <mc:Choice Requires="p14">
      <p:transition spd="slow" p14:dur="2000" advTm="87359"/>
    </mc:Choice>
    <mc:Fallback xmlns="">
      <p:transition spd="slow" advTm="8735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C183D7F6-B498-43B3-948B-1728B52AA6E4}">
                <adec:decorative xmlns:adec="http://schemas.microsoft.com/office/drawing/2017/decorative" xmlns=""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498" r="13558"/>
          <a:stretch/>
        </p:blipFill>
        <p:spPr>
          <a:xfrm>
            <a:off x="1" y="1"/>
            <a:ext cx="5414211" cy="6858000"/>
          </a:xfrm>
          <a:prstGeom prst="rect">
            <a:avLst/>
          </a:prstGeom>
          <a:ln>
            <a:noFill/>
          </a:ln>
          <a:effectLst>
            <a:outerShdw blurRad="292100" dist="139700" dir="2700000" algn="tl" rotWithShape="0">
              <a:srgbClr val="333333">
                <a:alpha val="65000"/>
              </a:srgbClr>
            </a:outerShdw>
          </a:effectLst>
        </p:spPr>
      </p:pic>
      <p:sp>
        <p:nvSpPr>
          <p:cNvPr id="3" name="Title 1"/>
          <p:cNvSpPr txBox="1">
            <a:spLocks/>
          </p:cNvSpPr>
          <p:nvPr/>
        </p:nvSpPr>
        <p:spPr>
          <a:xfrm>
            <a:off x="5813469" y="363894"/>
            <a:ext cx="5957625" cy="747170"/>
          </a:xfrm>
          <a:prstGeom prst="rect">
            <a:avLst/>
          </a:prstGeom>
        </p:spPr>
        <p:txBody>
          <a:bodyPr/>
          <a:lstStyle/>
          <a:p>
            <a:pPr algn="ctr" eaLnBrk="0" fontAlgn="base" hangingPunct="0">
              <a:spcBef>
                <a:spcPct val="0"/>
              </a:spcBef>
              <a:spcAft>
                <a:spcPct val="0"/>
              </a:spcAft>
              <a:defRPr/>
            </a:pPr>
            <a:r>
              <a:rPr b="1" dirty="0"/>
              <a:t>American Society </a:t>
            </a:r>
            <a:br>
              <a:rPr b="1" dirty="0"/>
            </a:br>
            <a:r>
              <a:rPr b="1" dirty="0"/>
              <a:t>of</a:t>
            </a:r>
            <a:r>
              <a:rPr lang="sr-Latn-RS" b="1" dirty="0"/>
              <a:t> </a:t>
            </a:r>
            <a:r>
              <a:rPr b="1" dirty="0"/>
              <a:t> Addiction Medicine (ASAM)</a:t>
            </a:r>
          </a:p>
        </p:txBody>
      </p:sp>
      <p:sp>
        <p:nvSpPr>
          <p:cNvPr id="4" name="Content Placeholder 2"/>
          <p:cNvSpPr txBox="1">
            <a:spLocks/>
          </p:cNvSpPr>
          <p:nvPr/>
        </p:nvSpPr>
        <p:spPr>
          <a:xfrm>
            <a:off x="5609743" y="2249715"/>
            <a:ext cx="6365060" cy="4244392"/>
          </a:xfrm>
          <a:prstGeom prst="rect">
            <a:avLst/>
          </a:prstGeom>
        </p:spPr>
        <p:txBody>
          <a:bodyPr/>
          <a:lstStyle/>
          <a:p>
            <a:pPr marL="342900" indent="-342900" eaLnBrk="0" fontAlgn="base" hangingPunct="0">
              <a:spcBef>
                <a:spcPct val="20000"/>
              </a:spcBef>
              <a:spcAft>
                <a:spcPct val="0"/>
              </a:spcAft>
              <a:defRPr/>
            </a:pPr>
            <a:endParaRPr lang="en-US" sz="2000" dirty="0">
              <a:solidFill>
                <a:srgbClr val="E7E6E6"/>
              </a:solidFill>
              <a:latin typeface="Arial" charset="0"/>
              <a:cs typeface="Arial" charset="0"/>
            </a:endParaRPr>
          </a:p>
        </p:txBody>
      </p:sp>
      <p:sp>
        <p:nvSpPr>
          <p:cNvPr id="5" name="Rectangle 3"/>
          <p:cNvSpPr>
            <a:spLocks noChangeArrowheads="1"/>
          </p:cNvSpPr>
          <p:nvPr/>
        </p:nvSpPr>
        <p:spPr bwMode="auto">
          <a:xfrm>
            <a:off x="5602148" y="6428239"/>
            <a:ext cx="6589854" cy="369332"/>
          </a:xfrm>
          <a:prstGeom prst="rect">
            <a:avLst/>
          </a:prstGeom>
          <a:noFill/>
          <a:ln w="9525">
            <a:noFill/>
            <a:miter lim="800000"/>
            <a:headEnd/>
            <a:tailEnd/>
          </a:ln>
        </p:spPr>
        <p:txBody>
          <a:bodyPr wrap="square">
            <a:spAutoFit/>
          </a:bodyPr>
          <a:lstStyle/>
          <a:p>
            <a:r>
              <a:rPr dirty="0"/>
              <a:t>American Society of Addiction Medicine, 2011</a:t>
            </a:r>
          </a:p>
        </p:txBody>
      </p:sp>
      <p:sp>
        <p:nvSpPr>
          <p:cNvPr id="7" name="Rectangle 6"/>
          <p:cNvSpPr/>
          <p:nvPr/>
        </p:nvSpPr>
        <p:spPr>
          <a:xfrm>
            <a:off x="5617579" y="2216171"/>
            <a:ext cx="6096000" cy="1754326"/>
          </a:xfrm>
          <a:prstGeom prst="rect">
            <a:avLst/>
          </a:prstGeom>
        </p:spPr>
        <p:txBody>
          <a:bodyPr>
            <a:spAutoFit/>
          </a:bodyPr>
          <a:lstStyle/>
          <a:p>
            <a:r>
              <a:rPr lang="en-US" b="1" dirty="0"/>
              <a:t>"Addiction is a primary, chronic disease of the brain's motivation, memory, and related circuits. Dysfunction in these circuits leads to characteristic biological, psychological, social, and spiritual manifestations. This is reflected in an individual who pathologically pursues reward and/or relief by substance use and other behaviors."</a:t>
            </a:r>
          </a:p>
        </p:txBody>
      </p:sp>
    </p:spTree>
    <p:extLst>
      <p:ext uri="{BB962C8B-B14F-4D97-AF65-F5344CB8AC3E}">
        <p14:creationId xmlns:p14="http://schemas.microsoft.com/office/powerpoint/2010/main" val="2428713637"/>
      </p:ext>
    </p:extLst>
  </p:cSld>
  <p:clrMapOvr>
    <a:masterClrMapping/>
  </p:clrMapOvr>
  <mc:AlternateContent xmlns:mc="http://schemas.openxmlformats.org/markup-compatibility/2006" xmlns:p14="http://schemas.microsoft.com/office/powerpoint/2010/main">
    <mc:Choice Requires="p14">
      <p:transition spd="slow" p14:dur="2000" advTm="47041"/>
    </mc:Choice>
    <mc:Fallback xmlns="">
      <p:transition spd="slow" advTm="4704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C183D7F6-B498-43B3-948B-1728B52AA6E4}">
                <adec:decorative xmlns:adec="http://schemas.microsoft.com/office/drawing/2017/decorative" xmlns=""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449" r="33894" b="6672"/>
          <a:stretch/>
        </p:blipFill>
        <p:spPr>
          <a:xfrm>
            <a:off x="3" y="1219200"/>
            <a:ext cx="4586516" cy="5638800"/>
          </a:xfrm>
          <a:prstGeom prst="rect">
            <a:avLst/>
          </a:prstGeom>
          <a:ln>
            <a:noFill/>
          </a:ln>
          <a:effectLst>
            <a:outerShdw blurRad="292100" dist="139700" dir="2700000" algn="tl" rotWithShape="0">
              <a:srgbClr val="333333">
                <a:alpha val="65000"/>
              </a:srgbClr>
            </a:outerShdw>
          </a:effectLst>
        </p:spPr>
      </p:pic>
      <p:sp>
        <p:nvSpPr>
          <p:cNvPr id="6" name="Content Placeholder 2"/>
          <p:cNvSpPr txBox="1">
            <a:spLocks/>
          </p:cNvSpPr>
          <p:nvPr/>
        </p:nvSpPr>
        <p:spPr>
          <a:xfrm>
            <a:off x="5029201" y="1558644"/>
            <a:ext cx="6978267" cy="51052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spcAft>
                <a:spcPts val="600"/>
              </a:spcAft>
              <a:buNone/>
            </a:pPr>
            <a:endParaRPr lang="en-US" sz="2000" baseline="30000" dirty="0">
              <a:latin typeface="Arial" panose="020B0604020202020204" pitchFamily="34" charset="0"/>
              <a:cs typeface="Arial" panose="020B0604020202020204" pitchFamily="34" charset="0"/>
            </a:endParaRPr>
          </a:p>
        </p:txBody>
      </p:sp>
      <p:sp>
        <p:nvSpPr>
          <p:cNvPr id="2" name="TextBox 1"/>
          <p:cNvSpPr txBox="1"/>
          <p:nvPr/>
        </p:nvSpPr>
        <p:spPr>
          <a:xfrm>
            <a:off x="5312780" y="6428239"/>
            <a:ext cx="6623917" cy="369332"/>
          </a:xfrm>
          <a:prstGeom prst="rect">
            <a:avLst/>
          </a:prstGeom>
          <a:noFill/>
        </p:spPr>
        <p:txBody>
          <a:bodyPr wrap="square" rtlCol="0">
            <a:spAutoFit/>
          </a:bodyPr>
          <a:lstStyle/>
          <a:p>
            <a:r>
              <a:rPr dirty="0"/>
              <a:t>(National Institute on Drug Abuse, 2018)</a:t>
            </a:r>
          </a:p>
        </p:txBody>
      </p:sp>
      <p:sp>
        <p:nvSpPr>
          <p:cNvPr id="10" name="Title 1">
            <a:extLst>
              <a:ext uri="{FF2B5EF4-FFF2-40B4-BE49-F238E27FC236}">
                <a16:creationId xmlns:a16="http://schemas.microsoft.com/office/drawing/2014/main" id="{FFEED12B-EDA6-4926-9F4A-4C0ACD2F6881}"/>
              </a:ext>
            </a:extLst>
          </p:cNvPr>
          <p:cNvSpPr txBox="1">
            <a:spLocks/>
          </p:cNvSpPr>
          <p:nvPr/>
        </p:nvSpPr>
        <p:spPr>
          <a:xfrm>
            <a:off x="0" y="0"/>
            <a:ext cx="12192000" cy="1216152"/>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r>
              <a:rPr sz="4000" dirty="0"/>
              <a:t>Drug abuse and addiction</a:t>
            </a:r>
            <a:endParaRPr lang="en-US" altLang="en-US" sz="4000" dirty="0">
              <a:solidFill>
                <a:prstClr val="white"/>
              </a:solidFill>
            </a:endParaRPr>
          </a:p>
        </p:txBody>
      </p:sp>
      <p:sp>
        <p:nvSpPr>
          <p:cNvPr id="7" name="Rectangle 6"/>
          <p:cNvSpPr/>
          <p:nvPr/>
        </p:nvSpPr>
        <p:spPr>
          <a:xfrm>
            <a:off x="4946247" y="1963908"/>
            <a:ext cx="6558987" cy="3785652"/>
          </a:xfrm>
          <a:prstGeom prst="rect">
            <a:avLst/>
          </a:prstGeom>
        </p:spPr>
        <p:txBody>
          <a:bodyPr wrap="square">
            <a:spAutoFit/>
          </a:bodyPr>
          <a:lstStyle/>
          <a:p>
            <a:r>
              <a:rPr lang="en-US" sz="2000" dirty="0"/>
              <a:t>Brain imaging studies show physical changes in parts of the brain when a substance is ingested, which are crucial for:</a:t>
            </a:r>
          </a:p>
          <a:p>
            <a:endParaRPr lang="en-US" sz="2000" dirty="0"/>
          </a:p>
          <a:p>
            <a:r>
              <a:rPr lang="en-US" sz="2000" dirty="0"/>
              <a:t>- Reasoning</a:t>
            </a:r>
          </a:p>
          <a:p>
            <a:r>
              <a:rPr lang="en-US" sz="2000" dirty="0"/>
              <a:t>- Decision-making</a:t>
            </a:r>
          </a:p>
          <a:p>
            <a:r>
              <a:rPr lang="en-US" sz="2000" dirty="0"/>
              <a:t>- Learning and memory</a:t>
            </a:r>
          </a:p>
          <a:p>
            <a:r>
              <a:rPr lang="en-US" sz="2000" dirty="0"/>
              <a:t>- Behavioral control</a:t>
            </a:r>
          </a:p>
          <a:p>
            <a:endParaRPr lang="en-US" sz="2000" dirty="0"/>
          </a:p>
          <a:p>
            <a:r>
              <a:rPr lang="en-US" sz="2000" dirty="0"/>
              <a:t>These changes alter the brain's functioning and help explain the compulsion and continued use despite negative consequences.</a:t>
            </a:r>
          </a:p>
        </p:txBody>
      </p:sp>
    </p:spTree>
    <p:extLst>
      <p:ext uri="{BB962C8B-B14F-4D97-AF65-F5344CB8AC3E}">
        <p14:creationId xmlns:p14="http://schemas.microsoft.com/office/powerpoint/2010/main" val="1739333848"/>
      </p:ext>
    </p:extLst>
  </p:cSld>
  <p:clrMapOvr>
    <a:masterClrMapping/>
  </p:clrMapOvr>
  <mc:AlternateContent xmlns:mc="http://schemas.openxmlformats.org/markup-compatibility/2006" xmlns:p14="http://schemas.microsoft.com/office/powerpoint/2010/main">
    <mc:Choice Requires="p14">
      <p:transition spd="slow" p14:dur="2000" advTm="24672"/>
    </mc:Choice>
    <mc:Fallback xmlns="">
      <p:transition spd="slow" advTm="24672"/>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318979" y="285306"/>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18979" y="6530162"/>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08345" y="285306"/>
            <a:ext cx="10632"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855310" y="285306"/>
            <a:ext cx="1"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9" y="1060718"/>
            <a:ext cx="9031519" cy="4678327"/>
          </a:xfrm>
          <a:prstGeom prst="rect">
            <a:avLst/>
          </a:prstGeom>
          <a:solidFill>
            <a:srgbClr val="0F42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40080" lvl="1"/>
            <a:r>
              <a:rPr sz="2800" dirty="0"/>
              <a:t>Example of the action of PAS </a:t>
            </a:r>
            <a:endParaRPr lang="en-US" sz="2800" dirty="0"/>
          </a:p>
          <a:p>
            <a:pPr marL="640080" lvl="1"/>
            <a:r>
              <a:rPr sz="2800" dirty="0"/>
              <a:t>Cocaine</a:t>
            </a:r>
            <a:endParaRPr lang="en-US" sz="2800" dirty="0">
              <a:solidFill>
                <a:prstClr val="white"/>
              </a:solidFill>
            </a:endParaRPr>
          </a:p>
        </p:txBody>
      </p:sp>
      <p:cxnSp>
        <p:nvCxnSpPr>
          <p:cNvPr id="11" name="Straight Connector 10"/>
          <p:cNvCxnSpPr/>
          <p:nvPr/>
        </p:nvCxnSpPr>
        <p:spPr>
          <a:xfrm flipH="1">
            <a:off x="308345" y="437706"/>
            <a:ext cx="10632"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161921"/>
      </p:ext>
    </p:extLst>
  </p:cSld>
  <p:clrMapOvr>
    <a:masterClrMapping/>
  </p:clrMapOvr>
  <mc:AlternateContent xmlns:mc="http://schemas.openxmlformats.org/markup-compatibility/2006" xmlns:p14="http://schemas.microsoft.com/office/powerpoint/2010/main">
    <mc:Choice Requires="p14">
      <p:transition spd="slow" p14:dur="2000" advTm="3457"/>
    </mc:Choice>
    <mc:Fallback xmlns="">
      <p:transition spd="slow" advTm="345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rain scan showing one scan image of a &quot;control&quot; brain activity and the second showing a brain scan on a cocaine user.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9038" y="1508275"/>
            <a:ext cx="7053943" cy="469792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23282" y="6428239"/>
            <a:ext cx="9363920" cy="369332"/>
          </a:xfrm>
          <a:prstGeom prst="rect">
            <a:avLst/>
          </a:prstGeom>
          <a:noFill/>
        </p:spPr>
        <p:txBody>
          <a:bodyPr wrap="square" rtlCol="0">
            <a:spAutoFit/>
          </a:bodyPr>
          <a:lstStyle/>
          <a:p>
            <a:r>
              <a:rPr dirty="0"/>
              <a:t>(National Institute on Drug Abuse, 2007)</a:t>
            </a:r>
          </a:p>
        </p:txBody>
      </p:sp>
      <p:sp>
        <p:nvSpPr>
          <p:cNvPr id="10" name="Title 1">
            <a:extLst>
              <a:ext uri="{FF2B5EF4-FFF2-40B4-BE49-F238E27FC236}">
                <a16:creationId xmlns:a16="http://schemas.microsoft.com/office/drawing/2014/main" id="{0A2A785E-7B6D-48DF-9105-55E3D23A0CAF}"/>
              </a:ext>
            </a:extLst>
          </p:cNvPr>
          <p:cNvSpPr txBox="1">
            <a:spLocks/>
          </p:cNvSpPr>
          <p:nvPr/>
        </p:nvSpPr>
        <p:spPr>
          <a:xfrm>
            <a:off x="0" y="0"/>
            <a:ext cx="12192000" cy="1219200"/>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endParaRPr lang="en-US" sz="3600" dirty="0"/>
          </a:p>
        </p:txBody>
      </p:sp>
      <p:sp>
        <p:nvSpPr>
          <p:cNvPr id="2" name="Title 1"/>
          <p:cNvSpPr>
            <a:spLocks noGrp="1"/>
          </p:cNvSpPr>
          <p:nvPr>
            <p:ph type="title"/>
          </p:nvPr>
        </p:nvSpPr>
        <p:spPr/>
        <p:txBody>
          <a:bodyPr>
            <a:normAutofit/>
          </a:bodyPr>
          <a:lstStyle/>
          <a:p>
            <a:r>
              <a:rPr dirty="0"/>
              <a:t>Effects of cocaine on the brain</a:t>
            </a:r>
            <a:endParaRPr lang="en-US" sz="3200" dirty="0"/>
          </a:p>
        </p:txBody>
      </p:sp>
    </p:spTree>
    <p:extLst>
      <p:ext uri="{BB962C8B-B14F-4D97-AF65-F5344CB8AC3E}">
        <p14:creationId xmlns:p14="http://schemas.microsoft.com/office/powerpoint/2010/main" val="294857820"/>
      </p:ext>
    </p:extLst>
  </p:cSld>
  <p:clrMapOvr>
    <a:masterClrMapping/>
  </p:clrMapOvr>
  <mc:AlternateContent xmlns:mc="http://schemas.openxmlformats.org/markup-compatibility/2006" xmlns:p14="http://schemas.microsoft.com/office/powerpoint/2010/main">
    <mc:Choice Requires="p14">
      <p:transition spd="slow" p14:dur="2000" advTm="122020"/>
    </mc:Choice>
    <mc:Fallback xmlns="">
      <p:transition spd="slow" advTm="12202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PET scan</a:t>
            </a:r>
            <a:endParaRPr lang="en-US" dirty="0"/>
          </a:p>
        </p:txBody>
      </p:sp>
      <p:sp>
        <p:nvSpPr>
          <p:cNvPr id="3" name="Content Placeholder 2"/>
          <p:cNvSpPr>
            <a:spLocks noGrp="1"/>
          </p:cNvSpPr>
          <p:nvPr>
            <p:ph idx="1"/>
          </p:nvPr>
        </p:nvSpPr>
        <p:spPr/>
        <p:txBody>
          <a:bodyPr/>
          <a:lstStyle/>
          <a:p>
            <a:r>
              <a:rPr lang="en-US" sz="2000" dirty="0"/>
              <a:t>PET scanning allows us to see how the brain uses glucose. Glucose provides energy to each neuron so it can function. </a:t>
            </a:r>
            <a:endParaRPr lang="sr-Latn-RS" sz="2000" dirty="0"/>
          </a:p>
          <a:p>
            <a:r>
              <a:rPr lang="en-US" sz="2000" dirty="0"/>
              <a:t>Scans show where cocaine disrupts the use of glucose in the brain or its metabolic activity. The left scan is taken from a person who does not use cocaine. The red color indicates the highest level of glucose utilization (yellow represents lower utilization, and blue represents the least). </a:t>
            </a:r>
            <a:endParaRPr lang="sr-Latn-RS" sz="2000" dirty="0"/>
          </a:p>
          <a:p>
            <a:r>
              <a:rPr lang="en-US" sz="2000" dirty="0"/>
              <a:t>This shows that the brain cannot use glucose nearly as efficiently. Keep in mind that there is less red color than in the scan on the left side, indicating less glucose utilization. Many areas of the brain have reduced metabolic activity. Continuously reduced ability of neurons to use glucose (energy) results in the disruption of many brain functions</a:t>
            </a:r>
            <a:r>
              <a:rPr lang="en-US" dirty="0"/>
              <a:t>.</a:t>
            </a:r>
            <a:endParaRPr lang="ru-RU" dirty="0"/>
          </a:p>
          <a:p>
            <a:r>
              <a:rPr sz="2000" dirty="0"/>
              <a:t>Key: There are changes in brain activity caused by substance use disorders that affect an individual's judgment, decision-making, behavior, memory, and learning</a:t>
            </a:r>
            <a:r>
              <a:rPr dirty="0"/>
              <a:t>.</a:t>
            </a:r>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2000" advTm="1463"/>
    </mc:Choice>
    <mc:Fallback xmlns="">
      <p:transition spd="slow" advTm="1463"/>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48496" y="0"/>
            <a:ext cx="10015959" cy="1295400"/>
          </a:xfrm>
        </p:spPr>
        <p:txBody>
          <a:bodyPr/>
          <a:lstStyle/>
          <a:p>
            <a:pPr eaLnBrk="1" hangingPunct="1"/>
            <a:endParaRPr lang="sr-Latn-CS" altLang="en-US" dirty="0"/>
          </a:p>
        </p:txBody>
      </p:sp>
      <p:sp>
        <p:nvSpPr>
          <p:cNvPr id="9219" name="Rectangle 3"/>
          <p:cNvSpPr>
            <a:spLocks noGrp="1" noChangeArrowheads="1"/>
          </p:cNvSpPr>
          <p:nvPr>
            <p:ph type="body" idx="1"/>
          </p:nvPr>
        </p:nvSpPr>
        <p:spPr/>
        <p:txBody>
          <a:bodyPr/>
          <a:lstStyle/>
          <a:p>
            <a:pPr eaLnBrk="1" hangingPunct="1"/>
            <a:endParaRPr lang="sr-Latn-CS" altLang="en-US"/>
          </a:p>
        </p:txBody>
      </p:sp>
      <p:grpSp>
        <p:nvGrpSpPr>
          <p:cNvPr id="2" name="Group 52"/>
          <p:cNvGrpSpPr>
            <a:grpSpLocks/>
          </p:cNvGrpSpPr>
          <p:nvPr/>
        </p:nvGrpSpPr>
        <p:grpSpPr bwMode="auto">
          <a:xfrm>
            <a:off x="203200" y="1905004"/>
            <a:ext cx="11988800" cy="4454525"/>
            <a:chOff x="96" y="1056"/>
            <a:chExt cx="5376" cy="2615"/>
          </a:xfrm>
        </p:grpSpPr>
        <p:sp>
          <p:nvSpPr>
            <p:cNvPr id="9222" name="Text Box 5"/>
            <p:cNvSpPr txBox="1">
              <a:spLocks noChangeArrowheads="1"/>
            </p:cNvSpPr>
            <p:nvPr/>
          </p:nvSpPr>
          <p:spPr bwMode="auto">
            <a:xfrm rot="10800000">
              <a:off x="3156" y="1873"/>
              <a:ext cx="228" cy="864"/>
            </a:xfrm>
            <a:prstGeom prst="rect">
              <a:avLst/>
            </a:prstGeom>
            <a:solidFill>
              <a:schemeClr val="bg1"/>
            </a:solidFill>
            <a:ln>
              <a:noFill/>
            </a:ln>
            <a:extLst>
              <a:ext uri="{91240B29-F687-4F45-9708-019B960494DF}">
                <a14:hiddenLine xmlns:a14="http://schemas.microsoft.com/office/drawing/2010/main" w="57150">
                  <a:solidFill>
                    <a:srgbClr val="000000"/>
                  </a:solidFill>
                  <a:miter lim="800000"/>
                  <a:headEnd/>
                  <a:tailEnd/>
                </a14:hiddenLine>
              </a:ext>
            </a:extLst>
          </p:spPr>
          <p:txBody>
            <a:bodyPr vert="eaVert">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ctr" fontAlgn="base">
                <a:spcBef>
                  <a:spcPct val="50000"/>
                </a:spcBef>
                <a:spcAft>
                  <a:spcPct val="0"/>
                </a:spcAft>
                <a:buClrTx/>
                <a:buSzTx/>
                <a:buFontTx/>
                <a:buNone/>
              </a:pPr>
              <a:r>
                <a:rPr lang="en-US" altLang="en-US" sz="2100">
                  <a:solidFill>
                    <a:srgbClr val="330066"/>
                  </a:solidFill>
                  <a:latin typeface="Osaka" charset="-128"/>
                </a:rPr>
                <a:t>Branches</a:t>
              </a:r>
            </a:p>
          </p:txBody>
        </p:sp>
        <p:sp>
          <p:nvSpPr>
            <p:cNvPr id="9223" name="Line 6"/>
            <p:cNvSpPr>
              <a:spLocks noChangeShapeType="1"/>
            </p:cNvSpPr>
            <p:nvPr/>
          </p:nvSpPr>
          <p:spPr bwMode="auto">
            <a:xfrm flipV="1">
              <a:off x="864" y="3360"/>
              <a:ext cx="816" cy="0"/>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24" name="Rectangle 7"/>
            <p:cNvSpPr>
              <a:spLocks noChangeArrowheads="1"/>
            </p:cNvSpPr>
            <p:nvPr/>
          </p:nvSpPr>
          <p:spPr bwMode="auto">
            <a:xfrm>
              <a:off x="912" y="2506"/>
              <a:ext cx="336" cy="840"/>
            </a:xfrm>
            <a:prstGeom prst="rect">
              <a:avLst/>
            </a:prstGeom>
            <a:solidFill>
              <a:srgbClr val="DDDDDD"/>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r" eaLnBrk="1" fontAlgn="base" hangingPunct="1">
                <a:spcBef>
                  <a:spcPct val="0"/>
                </a:spcBef>
                <a:spcAft>
                  <a:spcPct val="0"/>
                </a:spcAft>
                <a:buClrTx/>
                <a:buSzTx/>
                <a:buFontTx/>
                <a:buNone/>
              </a:pPr>
              <a:endParaRPr lang="sr-Latn-CS" altLang="en-US" sz="2400">
                <a:solidFill>
                  <a:srgbClr val="000000"/>
                </a:solidFill>
              </a:endParaRPr>
            </a:p>
          </p:txBody>
        </p:sp>
        <p:sp>
          <p:nvSpPr>
            <p:cNvPr id="9225" name="Rectangle 8"/>
            <p:cNvSpPr>
              <a:spLocks noChangeArrowheads="1"/>
            </p:cNvSpPr>
            <p:nvPr/>
          </p:nvSpPr>
          <p:spPr bwMode="auto">
            <a:xfrm>
              <a:off x="1248" y="1392"/>
              <a:ext cx="384" cy="1952"/>
            </a:xfrm>
            <a:prstGeom prst="rect">
              <a:avLst/>
            </a:prstGeom>
            <a:solidFill>
              <a:schemeClr val="accent1"/>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r" eaLnBrk="1" fontAlgn="base" hangingPunct="1">
                <a:spcBef>
                  <a:spcPct val="0"/>
                </a:spcBef>
                <a:spcAft>
                  <a:spcPct val="0"/>
                </a:spcAft>
                <a:buClrTx/>
                <a:buSzTx/>
                <a:buFontTx/>
                <a:buNone/>
              </a:pPr>
              <a:endParaRPr lang="sr-Latn-CS" altLang="en-US" sz="2400">
                <a:solidFill>
                  <a:srgbClr val="000000"/>
                </a:solidFill>
              </a:endParaRPr>
            </a:p>
          </p:txBody>
        </p:sp>
        <p:sp>
          <p:nvSpPr>
            <p:cNvPr id="9226" name="Line 9"/>
            <p:cNvSpPr>
              <a:spLocks noChangeShapeType="1"/>
            </p:cNvSpPr>
            <p:nvPr/>
          </p:nvSpPr>
          <p:spPr bwMode="auto">
            <a:xfrm flipH="1">
              <a:off x="686" y="3369"/>
              <a:ext cx="193" cy="1"/>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27" name="Rectangle 10"/>
            <p:cNvSpPr>
              <a:spLocks noChangeArrowheads="1"/>
            </p:cNvSpPr>
            <p:nvPr/>
          </p:nvSpPr>
          <p:spPr bwMode="auto">
            <a:xfrm>
              <a:off x="4032" y="2064"/>
              <a:ext cx="288" cy="1296"/>
            </a:xfrm>
            <a:prstGeom prst="rect">
              <a:avLst/>
            </a:prstGeom>
            <a:solidFill>
              <a:srgbClr val="DDDDDD"/>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r" eaLnBrk="1" fontAlgn="base" hangingPunct="1">
                <a:spcBef>
                  <a:spcPct val="0"/>
                </a:spcBef>
                <a:spcAft>
                  <a:spcPct val="0"/>
                </a:spcAft>
                <a:buClrTx/>
                <a:buSzTx/>
                <a:buFontTx/>
                <a:buNone/>
              </a:pPr>
              <a:endParaRPr lang="sr-Latn-CS" altLang="en-US" sz="2400">
                <a:solidFill>
                  <a:srgbClr val="000000"/>
                </a:solidFill>
              </a:endParaRPr>
            </a:p>
          </p:txBody>
        </p:sp>
        <p:sp>
          <p:nvSpPr>
            <p:cNvPr id="9228" name="Rectangle 11"/>
            <p:cNvSpPr>
              <a:spLocks noChangeArrowheads="1"/>
            </p:cNvSpPr>
            <p:nvPr/>
          </p:nvSpPr>
          <p:spPr bwMode="auto">
            <a:xfrm>
              <a:off x="4320" y="1296"/>
              <a:ext cx="384" cy="2048"/>
            </a:xfrm>
            <a:prstGeom prst="rect">
              <a:avLst/>
            </a:prstGeom>
            <a:solidFill>
              <a:schemeClr val="accent1"/>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r" eaLnBrk="1" fontAlgn="base" hangingPunct="1">
                <a:spcBef>
                  <a:spcPct val="0"/>
                </a:spcBef>
                <a:spcAft>
                  <a:spcPct val="0"/>
                </a:spcAft>
                <a:buClrTx/>
                <a:buSzTx/>
                <a:buFontTx/>
                <a:buNone/>
              </a:pPr>
              <a:endParaRPr lang="sr-Latn-CS" altLang="en-US" sz="2400">
                <a:solidFill>
                  <a:srgbClr val="000000"/>
                </a:solidFill>
              </a:endParaRPr>
            </a:p>
          </p:txBody>
        </p:sp>
        <p:sp>
          <p:nvSpPr>
            <p:cNvPr id="9229" name="Text Box 12"/>
            <p:cNvSpPr txBox="1">
              <a:spLocks noChangeArrowheads="1"/>
            </p:cNvSpPr>
            <p:nvPr/>
          </p:nvSpPr>
          <p:spPr bwMode="auto">
            <a:xfrm>
              <a:off x="3405" y="1104"/>
              <a:ext cx="4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60</a:t>
              </a:r>
            </a:p>
          </p:txBody>
        </p:sp>
        <p:sp>
          <p:nvSpPr>
            <p:cNvPr id="9230" name="Text Box 13"/>
            <p:cNvSpPr txBox="1">
              <a:spLocks noChangeArrowheads="1"/>
            </p:cNvSpPr>
            <p:nvPr/>
          </p:nvSpPr>
          <p:spPr bwMode="auto">
            <a:xfrm>
              <a:off x="3450" y="1766"/>
              <a:ext cx="4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55</a:t>
              </a:r>
            </a:p>
          </p:txBody>
        </p:sp>
        <p:sp>
          <p:nvSpPr>
            <p:cNvPr id="9231" name="Text Box 14"/>
            <p:cNvSpPr txBox="1">
              <a:spLocks noChangeArrowheads="1"/>
            </p:cNvSpPr>
            <p:nvPr/>
          </p:nvSpPr>
          <p:spPr bwMode="auto">
            <a:xfrm>
              <a:off x="3453" y="2554"/>
              <a:ext cx="4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50</a:t>
              </a:r>
            </a:p>
          </p:txBody>
        </p:sp>
        <p:sp>
          <p:nvSpPr>
            <p:cNvPr id="9232" name="Text Box 15"/>
            <p:cNvSpPr txBox="1">
              <a:spLocks noChangeArrowheads="1"/>
            </p:cNvSpPr>
            <p:nvPr/>
          </p:nvSpPr>
          <p:spPr bwMode="auto">
            <a:xfrm>
              <a:off x="3453" y="3216"/>
              <a:ext cx="4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45</a:t>
              </a:r>
            </a:p>
          </p:txBody>
        </p:sp>
        <p:sp>
          <p:nvSpPr>
            <p:cNvPr id="9233" name="Text Box 16"/>
            <p:cNvSpPr txBox="1">
              <a:spLocks noChangeArrowheads="1"/>
            </p:cNvSpPr>
            <p:nvPr/>
          </p:nvSpPr>
          <p:spPr bwMode="auto">
            <a:xfrm>
              <a:off x="333" y="1056"/>
              <a:ext cx="4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11</a:t>
              </a:r>
            </a:p>
          </p:txBody>
        </p:sp>
        <p:sp>
          <p:nvSpPr>
            <p:cNvPr id="9234" name="Text Box 17"/>
            <p:cNvSpPr txBox="1">
              <a:spLocks noChangeArrowheads="1"/>
            </p:cNvSpPr>
            <p:nvPr/>
          </p:nvSpPr>
          <p:spPr bwMode="auto">
            <a:xfrm>
              <a:off x="333" y="1776"/>
              <a:ext cx="4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10</a:t>
              </a:r>
            </a:p>
          </p:txBody>
        </p:sp>
        <p:sp>
          <p:nvSpPr>
            <p:cNvPr id="9235" name="Text Box 18"/>
            <p:cNvSpPr txBox="1">
              <a:spLocks noChangeArrowheads="1"/>
            </p:cNvSpPr>
            <p:nvPr/>
          </p:nvSpPr>
          <p:spPr bwMode="auto">
            <a:xfrm>
              <a:off x="384" y="2544"/>
              <a:ext cx="48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9</a:t>
              </a:r>
            </a:p>
          </p:txBody>
        </p:sp>
        <p:sp>
          <p:nvSpPr>
            <p:cNvPr id="9236" name="Text Box 19"/>
            <p:cNvSpPr txBox="1">
              <a:spLocks noChangeArrowheads="1"/>
            </p:cNvSpPr>
            <p:nvPr/>
          </p:nvSpPr>
          <p:spPr bwMode="auto">
            <a:xfrm>
              <a:off x="381" y="3226"/>
              <a:ext cx="4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lang="en-US" altLang="en-US" sz="2000" b="1">
                  <a:solidFill>
                    <a:srgbClr val="FFFF00"/>
                  </a:solidFill>
                  <a:latin typeface="Garamond" pitchFamily="18" charset="0"/>
                </a:rPr>
                <a:t>8</a:t>
              </a:r>
            </a:p>
          </p:txBody>
        </p:sp>
        <p:sp>
          <p:nvSpPr>
            <p:cNvPr id="9237" name="Line 20"/>
            <p:cNvSpPr>
              <a:spLocks noChangeShapeType="1"/>
            </p:cNvSpPr>
            <p:nvPr/>
          </p:nvSpPr>
          <p:spPr bwMode="auto">
            <a:xfrm>
              <a:off x="3889" y="1162"/>
              <a:ext cx="15" cy="2216"/>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38" name="Line 21"/>
            <p:cNvSpPr>
              <a:spLocks noChangeShapeType="1"/>
            </p:cNvSpPr>
            <p:nvPr/>
          </p:nvSpPr>
          <p:spPr bwMode="auto">
            <a:xfrm flipH="1">
              <a:off x="3696" y="1882"/>
              <a:ext cx="193"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39" name="Line 22"/>
            <p:cNvSpPr>
              <a:spLocks noChangeShapeType="1"/>
            </p:cNvSpPr>
            <p:nvPr/>
          </p:nvSpPr>
          <p:spPr bwMode="auto">
            <a:xfrm flipH="1">
              <a:off x="3696" y="2650"/>
              <a:ext cx="193"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0" name="Line 23"/>
            <p:cNvSpPr>
              <a:spLocks noChangeShapeType="1"/>
            </p:cNvSpPr>
            <p:nvPr/>
          </p:nvSpPr>
          <p:spPr bwMode="auto">
            <a:xfrm flipH="1">
              <a:off x="3792" y="1545"/>
              <a:ext cx="97"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1" name="Line 24"/>
            <p:cNvSpPr>
              <a:spLocks noChangeShapeType="1"/>
            </p:cNvSpPr>
            <p:nvPr/>
          </p:nvSpPr>
          <p:spPr bwMode="auto">
            <a:xfrm flipH="1">
              <a:off x="3792" y="2266"/>
              <a:ext cx="97"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2" name="Line 25"/>
            <p:cNvSpPr>
              <a:spLocks noChangeShapeType="1"/>
            </p:cNvSpPr>
            <p:nvPr/>
          </p:nvSpPr>
          <p:spPr bwMode="auto">
            <a:xfrm flipH="1">
              <a:off x="3648" y="1210"/>
              <a:ext cx="240" cy="0"/>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3" name="Line 26"/>
            <p:cNvSpPr>
              <a:spLocks noChangeShapeType="1"/>
            </p:cNvSpPr>
            <p:nvPr/>
          </p:nvSpPr>
          <p:spPr bwMode="auto">
            <a:xfrm flipH="1">
              <a:off x="3792" y="3034"/>
              <a:ext cx="97"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4" name="Line 27"/>
            <p:cNvSpPr>
              <a:spLocks noChangeShapeType="1"/>
            </p:cNvSpPr>
            <p:nvPr/>
          </p:nvSpPr>
          <p:spPr bwMode="auto">
            <a:xfrm flipH="1">
              <a:off x="575" y="3360"/>
              <a:ext cx="337"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pic>
          <p:nvPicPr>
            <p:cNvPr id="9245"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 y="1786"/>
              <a:ext cx="268" cy="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46" name="Line 29"/>
            <p:cNvSpPr>
              <a:spLocks noChangeShapeType="1"/>
            </p:cNvSpPr>
            <p:nvPr/>
          </p:nvSpPr>
          <p:spPr bwMode="auto">
            <a:xfrm>
              <a:off x="768" y="1152"/>
              <a:ext cx="0" cy="2216"/>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7" name="Line 30"/>
            <p:cNvSpPr>
              <a:spLocks noChangeShapeType="1"/>
            </p:cNvSpPr>
            <p:nvPr/>
          </p:nvSpPr>
          <p:spPr bwMode="auto">
            <a:xfrm flipH="1">
              <a:off x="561" y="1872"/>
              <a:ext cx="193"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8" name="Line 31"/>
            <p:cNvSpPr>
              <a:spLocks noChangeShapeType="1"/>
            </p:cNvSpPr>
            <p:nvPr/>
          </p:nvSpPr>
          <p:spPr bwMode="auto">
            <a:xfrm flipH="1">
              <a:off x="561" y="2640"/>
              <a:ext cx="193"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49" name="Line 32"/>
            <p:cNvSpPr>
              <a:spLocks noChangeShapeType="1"/>
            </p:cNvSpPr>
            <p:nvPr/>
          </p:nvSpPr>
          <p:spPr bwMode="auto">
            <a:xfrm flipH="1">
              <a:off x="656" y="1535"/>
              <a:ext cx="97"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50" name="Line 33"/>
            <p:cNvSpPr>
              <a:spLocks noChangeShapeType="1"/>
            </p:cNvSpPr>
            <p:nvPr/>
          </p:nvSpPr>
          <p:spPr bwMode="auto">
            <a:xfrm flipH="1">
              <a:off x="657" y="2256"/>
              <a:ext cx="97"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51" name="Line 34"/>
            <p:cNvSpPr>
              <a:spLocks noChangeShapeType="1"/>
            </p:cNvSpPr>
            <p:nvPr/>
          </p:nvSpPr>
          <p:spPr bwMode="auto">
            <a:xfrm flipH="1">
              <a:off x="575" y="1210"/>
              <a:ext cx="193"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52" name="Line 35"/>
            <p:cNvSpPr>
              <a:spLocks noChangeShapeType="1"/>
            </p:cNvSpPr>
            <p:nvPr/>
          </p:nvSpPr>
          <p:spPr bwMode="auto">
            <a:xfrm flipH="1">
              <a:off x="657" y="3024"/>
              <a:ext cx="97" cy="1"/>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pic>
          <p:nvPicPr>
            <p:cNvPr id="9253"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2496"/>
              <a:ext cx="625" cy="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54" name="Picture 3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0" y="1440"/>
              <a:ext cx="638" cy="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0" name="Rectangle 38"/>
            <p:cNvSpPr>
              <a:spLocks noChangeArrowheads="1"/>
            </p:cNvSpPr>
            <p:nvPr/>
          </p:nvSpPr>
          <p:spPr bwMode="auto">
            <a:xfrm>
              <a:off x="4800" y="3120"/>
              <a:ext cx="672" cy="215"/>
            </a:xfrm>
            <a:prstGeom prst="rect">
              <a:avLst/>
            </a:prstGeom>
            <a:noFill/>
            <a:ln>
              <a:noFill/>
            </a:ln>
            <a:effectLst/>
          </p:spPr>
          <p:txBody>
            <a:bodyPr lIns="90487" tIns="44450" rIns="90487" bIns="44450">
              <a:spAutoFit/>
            </a:bodyPr>
            <a:lstStyle/>
            <a:p>
              <a:pPr algn="ctr" eaLnBrk="0" fontAlgn="base" hangingPunct="0">
                <a:spcBef>
                  <a:spcPct val="50000"/>
                </a:spcBef>
                <a:spcAft>
                  <a:spcPct val="0"/>
                </a:spcAft>
                <a:defRPr/>
              </a:pPr>
              <a:r>
                <a:rPr lang="en-US" b="1">
                  <a:solidFill>
                    <a:srgbClr val="FFFFFF"/>
                  </a:solidFill>
                  <a:effectLst>
                    <a:outerShdw blurRad="38100" dist="38100" dir="2700000" algn="tl">
                      <a:srgbClr val="808080"/>
                    </a:outerShdw>
                  </a:effectLst>
                  <a:latin typeface="Garamond" pitchFamily="18" charset="0"/>
                </a:rPr>
                <a:t>CTL</a:t>
              </a:r>
            </a:p>
          </p:txBody>
        </p:sp>
        <p:sp>
          <p:nvSpPr>
            <p:cNvPr id="9256" name="Rectangle 39"/>
            <p:cNvSpPr>
              <a:spLocks noChangeArrowheads="1"/>
            </p:cNvSpPr>
            <p:nvPr/>
          </p:nvSpPr>
          <p:spPr bwMode="auto">
            <a:xfrm>
              <a:off x="4955" y="2112"/>
              <a:ext cx="30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ctr" fontAlgn="base">
                <a:spcBef>
                  <a:spcPct val="50000"/>
                </a:spcBef>
                <a:spcAft>
                  <a:spcPct val="0"/>
                </a:spcAft>
                <a:buClrTx/>
                <a:buSzTx/>
                <a:buFontTx/>
                <a:buNone/>
              </a:pPr>
              <a:r>
                <a:rPr lang="en-US" altLang="en-US" sz="1800" b="1">
                  <a:solidFill>
                    <a:srgbClr val="FFFFFF"/>
                  </a:solidFill>
                  <a:latin typeface="Garamond" pitchFamily="18" charset="0"/>
                </a:rPr>
                <a:t>COC</a:t>
              </a:r>
            </a:p>
          </p:txBody>
        </p:sp>
        <p:grpSp>
          <p:nvGrpSpPr>
            <p:cNvPr id="3" name="Group 40"/>
            <p:cNvGrpSpPr>
              <a:grpSpLocks/>
            </p:cNvGrpSpPr>
            <p:nvPr/>
          </p:nvGrpSpPr>
          <p:grpSpPr bwMode="auto">
            <a:xfrm>
              <a:off x="1968" y="1248"/>
              <a:ext cx="912" cy="2160"/>
              <a:chOff x="1056" y="1008"/>
              <a:chExt cx="1440" cy="2784"/>
            </a:xfrm>
          </p:grpSpPr>
          <p:pic>
            <p:nvPicPr>
              <p:cNvPr id="9267" name="Picture 41"/>
              <p:cNvPicPr>
                <a:picLocks noChangeAspect="1" noChangeArrowheads="1"/>
              </p:cNvPicPr>
              <p:nvPr/>
            </p:nvPicPr>
            <p:blipFill>
              <a:blip r:embed="rId6" cstate="print">
                <a:extLst>
                  <a:ext uri="{28A0092B-C50C-407E-A947-70E740481C1C}">
                    <a14:useLocalDpi xmlns:a14="http://schemas.microsoft.com/office/drawing/2010/main" val="0"/>
                  </a:ext>
                </a:extLst>
              </a:blip>
              <a:srcRect l="11337" t="10248" r="62823" b="7986"/>
              <a:stretch>
                <a:fillRect/>
              </a:stretch>
            </p:blipFill>
            <p:spPr bwMode="auto">
              <a:xfrm>
                <a:off x="1056" y="1008"/>
                <a:ext cx="720" cy="278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9268" name="Picture 42"/>
              <p:cNvPicPr>
                <a:picLocks noChangeAspect="1" noChangeArrowheads="1"/>
              </p:cNvPicPr>
              <p:nvPr/>
            </p:nvPicPr>
            <p:blipFill>
              <a:blip r:embed="rId6" cstate="print">
                <a:extLst>
                  <a:ext uri="{28A0092B-C50C-407E-A947-70E740481C1C}">
                    <a14:useLocalDpi xmlns:a14="http://schemas.microsoft.com/office/drawing/2010/main" val="0"/>
                  </a:ext>
                </a:extLst>
              </a:blip>
              <a:srcRect l="63016" t="10248" r="11145" b="7986"/>
              <a:stretch>
                <a:fillRect/>
              </a:stretch>
            </p:blipFill>
            <p:spPr bwMode="auto">
              <a:xfrm>
                <a:off x="1776" y="1008"/>
                <a:ext cx="720" cy="278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sp>
          <p:nvSpPr>
            <p:cNvPr id="9258" name="Line 43"/>
            <p:cNvSpPr>
              <a:spLocks noChangeShapeType="1"/>
            </p:cNvSpPr>
            <p:nvPr/>
          </p:nvSpPr>
          <p:spPr bwMode="auto">
            <a:xfrm flipH="1">
              <a:off x="3696" y="3360"/>
              <a:ext cx="193" cy="1"/>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59" name="Line 44"/>
            <p:cNvSpPr>
              <a:spLocks noChangeShapeType="1"/>
            </p:cNvSpPr>
            <p:nvPr/>
          </p:nvSpPr>
          <p:spPr bwMode="auto">
            <a:xfrm>
              <a:off x="3888" y="3360"/>
              <a:ext cx="816" cy="0"/>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3357" name="Text Box 45"/>
            <p:cNvSpPr txBox="1">
              <a:spLocks noChangeArrowheads="1"/>
            </p:cNvSpPr>
            <p:nvPr/>
          </p:nvSpPr>
          <p:spPr bwMode="auto">
            <a:xfrm>
              <a:off x="3552" y="3408"/>
              <a:ext cx="1680" cy="217"/>
            </a:xfrm>
            <a:prstGeom prst="rect">
              <a:avLst/>
            </a:prstGeom>
            <a:noFill/>
            <a:ln>
              <a:noFill/>
            </a:ln>
            <a:effectLst/>
          </p:spPr>
          <p:txBody>
            <a:bodyPr>
              <a:spAutoFit/>
            </a:bodyPr>
            <a:lstStyle/>
            <a:p>
              <a:pPr fontAlgn="base">
                <a:spcBef>
                  <a:spcPct val="50000"/>
                </a:spcBef>
                <a:spcAft>
                  <a:spcPct val="0"/>
                </a:spcAft>
                <a:defRPr/>
              </a:pPr>
              <a:r>
                <a:rPr lang="en-US" b="1">
                  <a:solidFill>
                    <a:srgbClr val="FFFFFF"/>
                  </a:solidFill>
                  <a:latin typeface="Garamond" pitchFamily="18" charset="0"/>
                </a:rPr>
                <a:t>           </a:t>
              </a:r>
              <a:r>
                <a:rPr lang="en-US" b="1">
                  <a:solidFill>
                    <a:srgbClr val="FFFFFF"/>
                  </a:solidFill>
                  <a:effectLst>
                    <a:outerShdw blurRad="38100" dist="38100" dir="2700000" algn="tl">
                      <a:srgbClr val="808080"/>
                    </a:outerShdw>
                  </a:effectLst>
                  <a:latin typeface="Garamond" pitchFamily="18" charset="0"/>
                </a:rPr>
                <a:t>CTL   COC</a:t>
              </a:r>
            </a:p>
          </p:txBody>
        </p:sp>
        <p:sp>
          <p:nvSpPr>
            <p:cNvPr id="9261" name="Line 46"/>
            <p:cNvSpPr>
              <a:spLocks noChangeShapeType="1"/>
            </p:cNvSpPr>
            <p:nvPr/>
          </p:nvSpPr>
          <p:spPr bwMode="auto">
            <a:xfrm flipV="1">
              <a:off x="912" y="2064"/>
              <a:ext cx="1248" cy="48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62" name="Line 47"/>
            <p:cNvSpPr>
              <a:spLocks noChangeShapeType="1"/>
            </p:cNvSpPr>
            <p:nvPr/>
          </p:nvSpPr>
          <p:spPr bwMode="auto">
            <a:xfrm flipV="1">
              <a:off x="1632" y="1440"/>
              <a:ext cx="912" cy="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63" name="Line 48"/>
            <p:cNvSpPr>
              <a:spLocks noChangeShapeType="1"/>
            </p:cNvSpPr>
            <p:nvPr/>
          </p:nvSpPr>
          <p:spPr bwMode="auto">
            <a:xfrm>
              <a:off x="4320" y="1296"/>
              <a:ext cx="528" cy="28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9264" name="Line 49"/>
            <p:cNvSpPr>
              <a:spLocks noChangeShapeType="1"/>
            </p:cNvSpPr>
            <p:nvPr/>
          </p:nvSpPr>
          <p:spPr bwMode="auto">
            <a:xfrm>
              <a:off x="4032" y="2064"/>
              <a:ext cx="768" cy="624"/>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3362" name="Text Box 50"/>
            <p:cNvSpPr txBox="1">
              <a:spLocks noChangeArrowheads="1"/>
            </p:cNvSpPr>
            <p:nvPr/>
          </p:nvSpPr>
          <p:spPr bwMode="auto">
            <a:xfrm>
              <a:off x="1776" y="3456"/>
              <a:ext cx="1392" cy="215"/>
            </a:xfrm>
            <a:prstGeom prst="rect">
              <a:avLst/>
            </a:prstGeom>
            <a:noFill/>
            <a:ln>
              <a:noFill/>
            </a:ln>
            <a:effectLst/>
          </p:spPr>
          <p:txBody>
            <a:bodyPr>
              <a:spAutoFit/>
            </a:bodyPr>
            <a:lstStyle/>
            <a:p>
              <a:pPr fontAlgn="base">
                <a:spcBef>
                  <a:spcPct val="50000"/>
                </a:spcBef>
                <a:spcAft>
                  <a:spcPct val="0"/>
                </a:spcAft>
                <a:defRPr/>
              </a:pPr>
              <a:r>
                <a:rPr lang="en-US" sz="1400" b="1">
                  <a:solidFill>
                    <a:srgbClr val="FFFFFF"/>
                  </a:solidFill>
                </a:rPr>
                <a:t>       </a:t>
              </a:r>
              <a:r>
                <a:rPr lang="en-US" b="1">
                  <a:solidFill>
                    <a:srgbClr val="FFFFFF"/>
                  </a:solidFill>
                  <a:effectLst>
                    <a:outerShdw blurRad="38100" dist="38100" dir="2700000" algn="tl">
                      <a:srgbClr val="808080"/>
                    </a:outerShdw>
                  </a:effectLst>
                  <a:latin typeface="Garamond" pitchFamily="18" charset="0"/>
                </a:rPr>
                <a:t>CTL     COC</a:t>
              </a:r>
            </a:p>
          </p:txBody>
        </p:sp>
        <p:sp>
          <p:nvSpPr>
            <p:cNvPr id="13363" name="Text Box 51"/>
            <p:cNvSpPr txBox="1">
              <a:spLocks noChangeArrowheads="1"/>
            </p:cNvSpPr>
            <p:nvPr/>
          </p:nvSpPr>
          <p:spPr bwMode="auto">
            <a:xfrm>
              <a:off x="288" y="3456"/>
              <a:ext cx="1680" cy="215"/>
            </a:xfrm>
            <a:prstGeom prst="rect">
              <a:avLst/>
            </a:prstGeom>
            <a:noFill/>
            <a:ln>
              <a:noFill/>
            </a:ln>
            <a:effectLst/>
          </p:spPr>
          <p:txBody>
            <a:bodyPr>
              <a:spAutoFit/>
            </a:bodyPr>
            <a:lstStyle/>
            <a:p>
              <a:pPr fontAlgn="base">
                <a:spcBef>
                  <a:spcPct val="50000"/>
                </a:spcBef>
                <a:spcAft>
                  <a:spcPct val="0"/>
                </a:spcAft>
                <a:defRPr/>
              </a:pPr>
              <a:r>
                <a:rPr lang="en-US" b="1">
                  <a:solidFill>
                    <a:srgbClr val="FFFFFF"/>
                  </a:solidFill>
                  <a:latin typeface="Garamond" pitchFamily="18" charset="0"/>
                </a:rPr>
                <a:t>             </a:t>
              </a:r>
              <a:r>
                <a:rPr lang="en-US" b="1">
                  <a:solidFill>
                    <a:srgbClr val="FFFFFF"/>
                  </a:solidFill>
                  <a:effectLst>
                    <a:outerShdw blurRad="38100" dist="38100" dir="2700000" algn="tl">
                      <a:srgbClr val="808080"/>
                    </a:outerShdw>
                  </a:effectLst>
                  <a:latin typeface="Garamond" pitchFamily="18" charset="0"/>
                </a:rPr>
                <a:t>CTL     COC</a:t>
              </a:r>
            </a:p>
          </p:txBody>
        </p:sp>
      </p:grpSp>
      <p:sp>
        <p:nvSpPr>
          <p:cNvPr id="9221" name="Text Box 53"/>
          <p:cNvSpPr txBox="1">
            <a:spLocks noChangeArrowheads="1"/>
          </p:cNvSpPr>
          <p:nvPr/>
        </p:nvSpPr>
        <p:spPr bwMode="auto">
          <a:xfrm>
            <a:off x="671332" y="457202"/>
            <a:ext cx="10382491"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ctr" fontAlgn="base">
              <a:lnSpc>
                <a:spcPct val="90000"/>
              </a:lnSpc>
              <a:spcBef>
                <a:spcPct val="0"/>
              </a:spcBef>
              <a:spcAft>
                <a:spcPct val="0"/>
              </a:spcAft>
              <a:buClrTx/>
              <a:buSzTx/>
              <a:buFontTx/>
              <a:buNone/>
            </a:pPr>
            <a:r>
              <a:rPr lang="en-US" altLang="en-US" sz="2400" b="1" dirty="0">
                <a:solidFill>
                  <a:schemeClr val="bg1"/>
                </a:solidFill>
                <a:latin typeface="Tahoma" pitchFamily="34" charset="0"/>
              </a:rPr>
              <a:t>Chronic cocaine abuse increases the density of </a:t>
            </a:r>
            <a:r>
              <a:rPr lang="en-US" altLang="en-US" sz="2400" b="1" dirty="0" err="1">
                <a:solidFill>
                  <a:schemeClr val="bg1"/>
                </a:solidFill>
                <a:latin typeface="Tahoma" pitchFamily="34" charset="0"/>
              </a:rPr>
              <a:t>dendritic</a:t>
            </a:r>
            <a:r>
              <a:rPr lang="en-US" altLang="en-US" sz="2400" b="1" dirty="0">
                <a:solidFill>
                  <a:schemeClr val="bg1"/>
                </a:solidFill>
                <a:latin typeface="Tahoma" pitchFamily="34" charset="0"/>
              </a:rPr>
              <a:t> spines and branching of neurons in the nucleus </a:t>
            </a:r>
            <a:r>
              <a:rPr lang="en-US" altLang="en-US" sz="2400" b="1" dirty="0" err="1">
                <a:solidFill>
                  <a:schemeClr val="bg1"/>
                </a:solidFill>
                <a:latin typeface="Tahoma" pitchFamily="34" charset="0"/>
              </a:rPr>
              <a:t>accumbens</a:t>
            </a:r>
            <a:r>
              <a:rPr lang="en-US" altLang="en-US" sz="2400" b="1" dirty="0">
                <a:solidFill>
                  <a:schemeClr val="bg1"/>
                </a:solidFill>
                <a:latin typeface="Tahoma" pitchFamily="34" charset="0"/>
              </a:rPr>
              <a:t>.</a:t>
            </a:r>
          </a:p>
        </p:txBody>
      </p:sp>
    </p:spTree>
    <p:extLst>
      <p:ext uri="{BB962C8B-B14F-4D97-AF65-F5344CB8AC3E}">
        <p14:creationId xmlns:p14="http://schemas.microsoft.com/office/powerpoint/2010/main" val="2262243197"/>
      </p:ext>
    </p:extLst>
  </p:cSld>
  <p:clrMapOvr>
    <a:masterClrMapping/>
  </p:clrMapOvr>
  <p:transition advTm="6397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 y="1063268"/>
            <a:ext cx="9031519" cy="4678327"/>
          </a:xfrm>
          <a:prstGeom prst="rect">
            <a:avLst/>
          </a:prstGeom>
          <a:solidFill>
            <a:srgbClr val="0F42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627323" y="1822685"/>
            <a:ext cx="8404196" cy="769441"/>
          </a:xfrm>
          <a:prstGeom prst="rect">
            <a:avLst/>
          </a:prstGeom>
          <a:noFill/>
        </p:spPr>
        <p:txBody>
          <a:bodyPr wrap="square" rtlCol="0">
            <a:spAutoFit/>
          </a:bodyPr>
          <a:lstStyle/>
          <a:p>
            <a:r>
              <a:rPr sz="4400" dirty="0">
                <a:solidFill>
                  <a:schemeClr val="bg1"/>
                </a:solidFill>
              </a:rPr>
              <a:t>Dopamine and its role</a:t>
            </a:r>
            <a:endParaRPr lang="en-US" sz="4400" b="1" dirty="0">
              <a:solidFill>
                <a:schemeClr val="bg1"/>
              </a:solidFill>
            </a:endParaRPr>
          </a:p>
        </p:txBody>
      </p:sp>
      <p:cxnSp>
        <p:nvCxnSpPr>
          <p:cNvPr id="5" name="Straight Connector 4"/>
          <p:cNvCxnSpPr/>
          <p:nvPr/>
        </p:nvCxnSpPr>
        <p:spPr>
          <a:xfrm>
            <a:off x="318979" y="285306"/>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18979" y="6530162"/>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08345" y="285306"/>
            <a:ext cx="10632"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855310" y="285306"/>
            <a:ext cx="1"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047217"/>
      </p:ext>
    </p:extLst>
  </p:cSld>
  <p:clrMapOvr>
    <a:masterClrMapping/>
  </p:clrMapOvr>
  <mc:AlternateContent xmlns:mc="http://schemas.openxmlformats.org/markup-compatibility/2006" xmlns:p14="http://schemas.microsoft.com/office/powerpoint/2010/main">
    <mc:Choice Requires="p14">
      <p:transition spd="slow" p14:dur="2000" advTm="2545"/>
    </mc:Choice>
    <mc:Fallback xmlns="">
      <p:transition spd="slow" advTm="2545"/>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lide-2.jpg                                                    00005663&#10;G3 Hard Drive                  B32A2BC5:"/>
          <p:cNvPicPr>
            <a:picLocks noChangeAspect="1" noChangeArrowheads="1"/>
          </p:cNvPicPr>
          <p:nvPr/>
        </p:nvPicPr>
        <p:blipFill>
          <a:blip r:embed="rId3" cstate="print"/>
          <a:srcRect/>
          <a:stretch>
            <a:fillRect/>
          </a:stretch>
        </p:blipFill>
        <p:spPr bwMode="auto">
          <a:xfrm>
            <a:off x="4978400" y="0"/>
            <a:ext cx="7620000" cy="6858000"/>
          </a:xfrm>
          <a:prstGeom prst="rect">
            <a:avLst/>
          </a:prstGeom>
          <a:noFill/>
          <a:ln w="9525">
            <a:noFill/>
            <a:miter lim="800000"/>
            <a:headEnd/>
            <a:tailEnd/>
          </a:ln>
        </p:spPr>
      </p:pic>
      <p:sp>
        <p:nvSpPr>
          <p:cNvPr id="3075" name="Title 8"/>
          <p:cNvSpPr>
            <a:spLocks noGrp="1"/>
          </p:cNvSpPr>
          <p:nvPr>
            <p:ph type="title"/>
          </p:nvPr>
        </p:nvSpPr>
        <p:spPr>
          <a:xfrm>
            <a:off x="609603" y="273050"/>
            <a:ext cx="4011084" cy="717550"/>
          </a:xfrm>
        </p:spPr>
        <p:txBody>
          <a:bodyPr>
            <a:normAutofit fontScale="90000"/>
          </a:bodyPr>
          <a:lstStyle/>
          <a:p>
            <a:pPr eaLnBrk="1" hangingPunct="1"/>
            <a:r>
              <a:rPr dirty="0"/>
              <a:t>Brain regions and neuronal pathways</a:t>
            </a:r>
            <a:endParaRPr lang="en-US" dirty="0"/>
          </a:p>
        </p:txBody>
      </p:sp>
      <p:sp>
        <p:nvSpPr>
          <p:cNvPr id="3076" name="Content Placeholder 6"/>
          <p:cNvSpPr>
            <a:spLocks noGrp="1"/>
          </p:cNvSpPr>
          <p:nvPr>
            <p:ph idx="1"/>
          </p:nvPr>
        </p:nvSpPr>
        <p:spPr/>
        <p:txBody>
          <a:bodyPr/>
          <a:lstStyle/>
          <a:p>
            <a:pPr eaLnBrk="1" hangingPunct="1"/>
            <a:endParaRPr lang="en-US"/>
          </a:p>
        </p:txBody>
      </p:sp>
      <p:sp>
        <p:nvSpPr>
          <p:cNvPr id="10" name="Text Placeholder 9"/>
          <p:cNvSpPr>
            <a:spLocks noGrp="1"/>
          </p:cNvSpPr>
          <p:nvPr>
            <p:ph type="body" sz="half" idx="2"/>
          </p:nvPr>
        </p:nvSpPr>
        <p:spPr>
          <a:xfrm>
            <a:off x="582936" y="1559860"/>
            <a:ext cx="3932237" cy="5077609"/>
          </a:xfrm>
        </p:spPr>
        <p:txBody>
          <a:bodyPr rtlCol="0">
            <a:normAutofit lnSpcReduction="10000"/>
          </a:bodyPr>
          <a:lstStyle/>
          <a:p>
            <a:pPr>
              <a:buFont typeface="Arial" charset="0"/>
              <a:buChar char="•"/>
              <a:defRPr/>
            </a:pPr>
            <a:r>
              <a:rPr dirty="0"/>
              <a:t>Specific brain regions are responsible for specific functions:</a:t>
            </a:r>
          </a:p>
          <a:p>
            <a:pPr>
              <a:buFont typeface="Arial" charset="0"/>
              <a:buChar char="•"/>
              <a:defRPr/>
            </a:pPr>
            <a:r>
              <a:rPr dirty="0"/>
              <a:t>Sensory, motor, associative, and visual cortex areas</a:t>
            </a:r>
          </a:p>
          <a:p>
            <a:pPr>
              <a:buFont typeface="Arial" charset="0"/>
              <a:buChar char="•"/>
              <a:defRPr/>
            </a:pPr>
            <a:r>
              <a:rPr dirty="0"/>
              <a:t>The cerebellum is responsible for coordination, and the hippocampus is responsible for memory.</a:t>
            </a:r>
          </a:p>
          <a:p>
            <a:pPr>
              <a:buFont typeface="Arial" charset="0"/>
              <a:buChar char="•"/>
              <a:defRPr/>
            </a:pPr>
            <a:r>
              <a:rPr dirty="0"/>
              <a:t>Neurons transmit impulses from one area to another, carrying and integrating information along nerve pathways.</a:t>
            </a:r>
          </a:p>
          <a:p>
            <a:pPr>
              <a:buFont typeface="Arial" charset="0"/>
              <a:buChar char="•"/>
              <a:defRPr/>
            </a:pPr>
            <a:r>
              <a:rPr dirty="0"/>
              <a:t>For example, the reward pathway </a:t>
            </a:r>
            <a:r>
              <a:rPr lang="sr-Latn-RS" dirty="0"/>
              <a:t>begins</a:t>
            </a:r>
            <a:r>
              <a:rPr dirty="0"/>
              <a:t> from the ventral </a:t>
            </a:r>
            <a:r>
              <a:rPr dirty="0" err="1"/>
              <a:t>tegmentum</a:t>
            </a:r>
            <a:r>
              <a:rPr dirty="0"/>
              <a:t> area (VTA) (magenta), </a:t>
            </a:r>
            <a:r>
              <a:rPr lang="en-US" altLang="en-US" dirty="0"/>
              <a:t>travels through neurons to the nucleus </a:t>
            </a:r>
            <a:r>
              <a:rPr lang="en-US" altLang="en-US" dirty="0" err="1"/>
              <a:t>accumbens</a:t>
            </a:r>
            <a:r>
              <a:rPr lang="en-US" altLang="en-US" dirty="0"/>
              <a:t>, and then to the prefrontal cortex.</a:t>
            </a:r>
            <a:endParaRPr dirty="0"/>
          </a:p>
          <a:p>
            <a:pPr>
              <a:buFont typeface="Arial" charset="0"/>
              <a:buChar char="•"/>
              <a:defRPr/>
            </a:pPr>
            <a:r>
              <a:rPr dirty="0"/>
              <a:t>This pathway is activated when a person receives a positive response to certain behaviors - "positive reinforcement" </a:t>
            </a:r>
            <a:r>
              <a:rPr lang="en-US" dirty="0"/>
              <a:t>–</a:t>
            </a:r>
            <a:r>
              <a:rPr dirty="0"/>
              <a:t> </a:t>
            </a:r>
            <a:r>
              <a:rPr lang="sr-Latn-RS" dirty="0"/>
              <a:t>a </a:t>
            </a:r>
            <a:r>
              <a:rPr dirty="0"/>
              <a:t>reward.</a:t>
            </a:r>
            <a:endParaRPr lang="ru-RU" sz="2600" dirty="0">
              <a:latin typeface="Calibri" panose="020F0502020204030204" pitchFamily="34" charset="0"/>
              <a:cs typeface="Calibri" panose="020F0502020204030204" pitchFamily="34" charset="0"/>
            </a:endParaRPr>
          </a:p>
          <a:p>
            <a:pPr>
              <a:buFont typeface="Arial" charset="0"/>
              <a:buChar char="•"/>
              <a:defRPr/>
            </a:pPr>
            <a:r>
              <a:rPr dirty="0"/>
              <a:t>This is exactly what happens when a person takes an addictive substance.</a:t>
            </a:r>
          </a:p>
          <a:p>
            <a:pPr eaLnBrk="1" fontAlgn="auto" hangingPunct="1">
              <a:spcAft>
                <a:spcPts val="0"/>
              </a:spcAft>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56732"/>
    </mc:Choice>
    <mc:Fallback xmlns="">
      <p:transition spd="slow" advTm="5673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slide-3.jpg                                                    00005663&#10;G3 Hard Drive                  B32A2BC5:"/>
          <p:cNvPicPr>
            <a:picLocks noChangeAspect="1" noChangeArrowheads="1"/>
          </p:cNvPicPr>
          <p:nvPr/>
        </p:nvPicPr>
        <p:blipFill>
          <a:blip r:embed="rId3" cstate="print"/>
          <a:srcRect/>
          <a:stretch>
            <a:fillRect/>
          </a:stretch>
        </p:blipFill>
        <p:spPr bwMode="auto">
          <a:xfrm>
            <a:off x="4775200" y="0"/>
            <a:ext cx="7467600" cy="6858000"/>
          </a:xfrm>
          <a:prstGeom prst="rect">
            <a:avLst/>
          </a:prstGeom>
          <a:noFill/>
          <a:ln w="9525">
            <a:noFill/>
            <a:miter lim="800000"/>
            <a:headEnd/>
            <a:tailEnd/>
          </a:ln>
        </p:spPr>
      </p:pic>
      <p:sp>
        <p:nvSpPr>
          <p:cNvPr id="4099" name="Title 2"/>
          <p:cNvSpPr>
            <a:spLocks noGrp="1"/>
          </p:cNvSpPr>
          <p:nvPr>
            <p:ph type="title"/>
          </p:nvPr>
        </p:nvSpPr>
        <p:spPr>
          <a:xfrm>
            <a:off x="492547" y="0"/>
            <a:ext cx="3932237" cy="1600200"/>
          </a:xfrm>
        </p:spPr>
        <p:txBody>
          <a:bodyPr/>
          <a:lstStyle/>
          <a:p>
            <a:pPr eaLnBrk="1" hangingPunct="1"/>
            <a:r>
              <a:rPr dirty="0"/>
              <a:t>Neural structure</a:t>
            </a:r>
            <a:endParaRPr lang="en-US" dirty="0"/>
          </a:p>
        </p:txBody>
      </p:sp>
      <p:sp>
        <p:nvSpPr>
          <p:cNvPr id="4100" name="Content Placeholder 3"/>
          <p:cNvSpPr>
            <a:spLocks noGrp="1"/>
          </p:cNvSpPr>
          <p:nvPr>
            <p:ph idx="1"/>
          </p:nvPr>
        </p:nvSpPr>
        <p:spPr/>
        <p:txBody>
          <a:bodyPr/>
          <a:lstStyle/>
          <a:p>
            <a:pPr eaLnBrk="1" hangingPunct="1"/>
            <a:endParaRPr lang="en-US"/>
          </a:p>
        </p:txBody>
      </p:sp>
      <p:sp>
        <p:nvSpPr>
          <p:cNvPr id="4101" name="Text Placeholder 4"/>
          <p:cNvSpPr>
            <a:spLocks noGrp="1"/>
          </p:cNvSpPr>
          <p:nvPr>
            <p:ph type="body" sz="half" idx="2"/>
          </p:nvPr>
        </p:nvSpPr>
        <p:spPr/>
        <p:txBody>
          <a:bodyPr>
            <a:normAutofit lnSpcReduction="10000"/>
          </a:bodyPr>
          <a:lstStyle/>
          <a:p>
            <a:pPr>
              <a:buFont typeface="Arial" pitchFamily="34" charset="0"/>
              <a:buChar char="•"/>
            </a:pPr>
            <a:r>
              <a:rPr b="1" dirty="0"/>
              <a:t>Neural structure</a:t>
            </a:r>
          </a:p>
          <a:p>
            <a:pPr>
              <a:buFont typeface="Arial" pitchFamily="34" charset="0"/>
              <a:buChar char="•"/>
            </a:pPr>
            <a:r>
              <a:rPr sz="1500" dirty="0"/>
              <a:t>Anatomy of a neuron - soma, dendrites, and axon</a:t>
            </a:r>
            <a:r>
              <a:rPr lang="sr-Latn-RS" sz="1500" dirty="0"/>
              <a:t>.</a:t>
            </a:r>
            <a:endParaRPr sz="1500" dirty="0"/>
          </a:p>
          <a:p>
            <a:pPr>
              <a:buFont typeface="Arial" pitchFamily="34" charset="0"/>
              <a:buChar char="•"/>
            </a:pPr>
            <a:r>
              <a:rPr sz="1500" dirty="0"/>
              <a:t>The image shows a real depiction of a neuron seen through an electron microscope.</a:t>
            </a:r>
          </a:p>
          <a:p>
            <a:pPr>
              <a:buFont typeface="Arial" pitchFamily="34" charset="0"/>
              <a:buChar char="•"/>
            </a:pPr>
            <a:r>
              <a:rPr sz="1500" dirty="0"/>
              <a:t>Normal direction of impulse propagation: dendrites and soma receive chemical information from neighboring neurons through neuronal axons.</a:t>
            </a:r>
          </a:p>
          <a:p>
            <a:pPr>
              <a:buFont typeface="Arial" pitchFamily="34" charset="0"/>
              <a:buChar char="•"/>
            </a:pPr>
            <a:r>
              <a:rPr sz="1500" dirty="0"/>
              <a:t>The chemical information is converted into an electrical impulse traveling towards the soma where it is summed.</a:t>
            </a:r>
          </a:p>
          <a:p>
            <a:pPr>
              <a:buFont typeface="Arial" pitchFamily="34" charset="0"/>
              <a:buChar char="•"/>
            </a:pPr>
            <a:r>
              <a:rPr sz="1500" dirty="0"/>
              <a:t>The main impulse (action potential) produced in the soma finally travels along the axon to its terminal end.</a:t>
            </a:r>
            <a:endParaRPr lang="en-US" sz="1500"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38317"/>
    </mc:Choice>
    <mc:Fallback xmlns="">
      <p:transition spd="slow" advTm="38317"/>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lide-4.jpg                                                    00005663&#10;G3 Hard Drive                  B32A2BC5:"/>
          <p:cNvPicPr>
            <a:picLocks noChangeAspect="1" noChangeArrowheads="1"/>
          </p:cNvPicPr>
          <p:nvPr/>
        </p:nvPicPr>
        <p:blipFill>
          <a:blip r:embed="rId3" cstate="print"/>
          <a:srcRect/>
          <a:stretch>
            <a:fillRect/>
          </a:stretch>
        </p:blipFill>
        <p:spPr bwMode="auto">
          <a:xfrm>
            <a:off x="5588000" y="0"/>
            <a:ext cx="6908800" cy="6858000"/>
          </a:xfrm>
          <a:prstGeom prst="rect">
            <a:avLst/>
          </a:prstGeom>
          <a:noFill/>
          <a:ln w="9525">
            <a:noFill/>
            <a:miter lim="800000"/>
            <a:headEnd/>
            <a:tailEnd/>
          </a:ln>
        </p:spPr>
      </p:pic>
      <p:sp>
        <p:nvSpPr>
          <p:cNvPr id="5123" name="Title 2"/>
          <p:cNvSpPr>
            <a:spLocks noGrp="1"/>
          </p:cNvSpPr>
          <p:nvPr>
            <p:ph type="title"/>
          </p:nvPr>
        </p:nvSpPr>
        <p:spPr>
          <a:xfrm>
            <a:off x="609603" y="273050"/>
            <a:ext cx="4011084" cy="641350"/>
          </a:xfrm>
        </p:spPr>
        <p:txBody>
          <a:bodyPr>
            <a:normAutofit fontScale="90000"/>
          </a:bodyPr>
          <a:lstStyle/>
          <a:p>
            <a:pPr eaLnBrk="1" hangingPunct="1"/>
            <a:r>
              <a:t>Synapses and synaptic transmission</a:t>
            </a:r>
            <a:endParaRPr lang="en-US" dirty="0"/>
          </a:p>
        </p:txBody>
      </p:sp>
      <p:sp>
        <p:nvSpPr>
          <p:cNvPr id="5124" name="Content Placeholder 3"/>
          <p:cNvSpPr>
            <a:spLocks noGrp="1"/>
          </p:cNvSpPr>
          <p:nvPr>
            <p:ph idx="1"/>
          </p:nvPr>
        </p:nvSpPr>
        <p:spPr/>
        <p:txBody>
          <a:bodyPr/>
          <a:lstStyle/>
          <a:p>
            <a:pPr eaLnBrk="1" hangingPunct="1"/>
            <a:endParaRPr lang="en-US"/>
          </a:p>
        </p:txBody>
      </p:sp>
      <p:sp>
        <p:nvSpPr>
          <p:cNvPr id="5125" name="Text Placeholder 4"/>
          <p:cNvSpPr>
            <a:spLocks noGrp="1"/>
          </p:cNvSpPr>
          <p:nvPr>
            <p:ph type="body" sz="half" idx="2"/>
          </p:nvPr>
        </p:nvSpPr>
        <p:spPr>
          <a:xfrm>
            <a:off x="609603" y="914402"/>
            <a:ext cx="4011084" cy="5211763"/>
          </a:xfrm>
          <a:ln>
            <a:solidFill>
              <a:schemeClr val="accent1"/>
            </a:solidFill>
          </a:ln>
        </p:spPr>
        <p:txBody>
          <a:bodyPr>
            <a:normAutofit/>
          </a:bodyPr>
          <a:lstStyle/>
          <a:p>
            <a:pPr>
              <a:buFont typeface="Arial" pitchFamily="34" charset="0"/>
              <a:buChar char="•"/>
            </a:pPr>
            <a:r>
              <a:t>Vesicles contain neurotransmitters, such as dopamine (stars), which move towards the presynaptic membrane and reach the nerve ending as an electrical impulse.</a:t>
            </a:r>
          </a:p>
          <a:p>
            <a:pPr>
              <a:buFont typeface="Arial" pitchFamily="34" charset="0"/>
              <a:buChar char="•"/>
            </a:pPr>
            <a:r>
              <a:t>Dopamine release process: vesicles fuse with the presynaptic membrane.</a:t>
            </a:r>
          </a:p>
          <a:p>
            <a:pPr>
              <a:buFont typeface="Arial" pitchFamily="34" charset="0"/>
              <a:buChar char="•"/>
            </a:pPr>
            <a:r>
              <a:t>When in the synaptic cleft, dopamine binds to specific proteins called dopamine receptors (colored blue) on the membrane of the adjacent neuron.</a:t>
            </a:r>
          </a:p>
          <a:p>
            <a:pPr>
              <a:buFont typeface="Arial" pitchFamily="34" charset="0"/>
              <a:buChar char="•"/>
            </a:pPr>
            <a:r>
              <a:t>Occupation of receptors by neurotransmitters triggers various "events" in the cell: activates or inhibits enzymes, allows or prevents the entry of specific ions.</a:t>
            </a:r>
          </a:p>
          <a:p>
            <a:pPr>
              <a:buFont typeface="Arial" pitchFamily="34" charset="0"/>
              <a:buChar char="•"/>
            </a:pPr>
            <a:r>
              <a:t>After dopamine binds, it dissociates from the receptor and is removed from the synaptic cleft with the help of a reuptake pump (also a protein - red color) located in the nerve ending.</a:t>
            </a:r>
          </a:p>
          <a:p>
            <a:pPr eaLnBrk="1" hangingPunct="1"/>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59938"/>
    </mc:Choice>
    <mc:Fallback xmlns="">
      <p:transition spd="slow" advTm="5993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t>Individual factors that increase the risk of PAS abuse/dependence</a:t>
            </a:r>
            <a:endParaRPr lang="en-US" sz="3200" dirty="0"/>
          </a:p>
        </p:txBody>
      </p:sp>
      <p:sp>
        <p:nvSpPr>
          <p:cNvPr id="3076" name="Rectangle 3"/>
          <p:cNvSpPr>
            <a:spLocks noGrp="1" noChangeArrowheads="1"/>
          </p:cNvSpPr>
          <p:nvPr>
            <p:ph idx="1"/>
          </p:nvPr>
        </p:nvSpPr>
        <p:spPr/>
        <p:txBody>
          <a:bodyPr/>
          <a:lstStyle/>
          <a:p>
            <a:r>
              <a:rPr dirty="0"/>
              <a:t>Developmental</a:t>
            </a:r>
            <a:endParaRPr lang="en-US" altLang="en-US" dirty="0"/>
          </a:p>
          <a:p>
            <a:r>
              <a:rPr dirty="0"/>
              <a:t>Environmental factors</a:t>
            </a:r>
            <a:endParaRPr lang="en-US" altLang="en-US" dirty="0"/>
          </a:p>
          <a:p>
            <a:r>
              <a:rPr dirty="0"/>
              <a:t>Social</a:t>
            </a:r>
            <a:endParaRPr lang="en-US" altLang="en-US" dirty="0"/>
          </a:p>
          <a:p>
            <a:r>
              <a:rPr dirty="0"/>
              <a:t>Genetic</a:t>
            </a:r>
            <a:endParaRPr lang="en-US" altLang="en-US" dirty="0"/>
          </a:p>
          <a:p>
            <a:r>
              <a:rPr dirty="0" err="1"/>
              <a:t>Comorbid</a:t>
            </a:r>
            <a:r>
              <a:rPr dirty="0"/>
              <a:t> mental disorders</a:t>
            </a:r>
            <a:endParaRPr lang="en-US" altLang="en-US" dirty="0"/>
          </a:p>
        </p:txBody>
      </p:sp>
      <p:sp>
        <p:nvSpPr>
          <p:cNvPr id="2" name="TextBox 1"/>
          <p:cNvSpPr txBox="1"/>
          <p:nvPr/>
        </p:nvSpPr>
        <p:spPr>
          <a:xfrm>
            <a:off x="7255495" y="6029146"/>
            <a:ext cx="4936505" cy="307777"/>
          </a:xfrm>
          <a:prstGeom prst="rect">
            <a:avLst/>
          </a:prstGeom>
          <a:noFill/>
        </p:spPr>
        <p:txBody>
          <a:bodyPr wrap="square" rtlCol="0">
            <a:spAutoFit/>
          </a:bodyPr>
          <a:lstStyle/>
          <a:p>
            <a:r>
              <a:rPr dirty="0"/>
              <a:t>U.S. Department of Health and Human Services, 2016</a:t>
            </a:r>
          </a:p>
        </p:txBody>
      </p:sp>
    </p:spTree>
    <p:extLst>
      <p:ext uri="{BB962C8B-B14F-4D97-AF65-F5344CB8AC3E}">
        <p14:creationId xmlns:p14="http://schemas.microsoft.com/office/powerpoint/2010/main" val="937918108"/>
      </p:ext>
    </p:extLst>
  </p:cSld>
  <p:clrMapOvr>
    <a:masterClrMapping/>
  </p:clrMapOvr>
  <mc:AlternateContent xmlns:mc="http://schemas.openxmlformats.org/markup-compatibility/2006" xmlns:p14="http://schemas.microsoft.com/office/powerpoint/2010/main">
    <mc:Choice Requires="p14">
      <p:transition spd="slow" p14:dur="2000" advTm="21947"/>
    </mc:Choice>
    <mc:Fallback xmlns="">
      <p:transition spd="slow" advTm="2194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slide-5.jpg                                                    00005663&#10;G3 Hard Drive                  B32A2BC5:"/>
          <p:cNvPicPr>
            <a:picLocks noChangeAspect="1" noChangeArrowheads="1"/>
          </p:cNvPicPr>
          <p:nvPr/>
        </p:nvPicPr>
        <p:blipFill>
          <a:blip r:embed="rId3" cstate="print"/>
          <a:srcRect/>
          <a:stretch>
            <a:fillRect/>
          </a:stretch>
        </p:blipFill>
        <p:spPr bwMode="auto">
          <a:xfrm>
            <a:off x="5384800" y="0"/>
            <a:ext cx="6807200" cy="6858000"/>
          </a:xfrm>
          <a:prstGeom prst="rect">
            <a:avLst/>
          </a:prstGeom>
          <a:noFill/>
          <a:ln w="9525">
            <a:noFill/>
            <a:miter lim="800000"/>
            <a:headEnd/>
            <a:tailEnd/>
          </a:ln>
        </p:spPr>
      </p:pic>
      <p:sp>
        <p:nvSpPr>
          <p:cNvPr id="6147" name="Title 2"/>
          <p:cNvSpPr>
            <a:spLocks noGrp="1"/>
          </p:cNvSpPr>
          <p:nvPr>
            <p:ph type="title"/>
          </p:nvPr>
        </p:nvSpPr>
        <p:spPr>
          <a:xfrm>
            <a:off x="839788" y="457214"/>
            <a:ext cx="3932237" cy="765425"/>
          </a:xfrm>
        </p:spPr>
        <p:txBody>
          <a:bodyPr>
            <a:normAutofit fontScale="90000"/>
          </a:bodyPr>
          <a:lstStyle/>
          <a:p>
            <a:pPr eaLnBrk="1" hangingPunct="1"/>
            <a:r>
              <a:t>Dopaminergic neurotransmission</a:t>
            </a:r>
            <a:endParaRPr lang="en-US" dirty="0"/>
          </a:p>
        </p:txBody>
      </p:sp>
      <p:sp>
        <p:nvSpPr>
          <p:cNvPr id="6148" name="Content Placeholder 3"/>
          <p:cNvSpPr>
            <a:spLocks noGrp="1"/>
          </p:cNvSpPr>
          <p:nvPr>
            <p:ph idx="1"/>
          </p:nvPr>
        </p:nvSpPr>
        <p:spPr>
          <a:xfrm>
            <a:off x="5183188" y="1689904"/>
            <a:ext cx="6172200" cy="4171160"/>
          </a:xfrm>
        </p:spPr>
        <p:txBody>
          <a:bodyPr/>
          <a:lstStyle/>
          <a:p>
            <a:pPr eaLnBrk="1" hangingPunct="1"/>
            <a:endParaRPr lang="en-US" dirty="0"/>
          </a:p>
        </p:txBody>
      </p:sp>
      <p:sp>
        <p:nvSpPr>
          <p:cNvPr id="5" name="Text Placeholder 4"/>
          <p:cNvSpPr>
            <a:spLocks noGrp="1"/>
          </p:cNvSpPr>
          <p:nvPr>
            <p:ph type="body" sz="half" idx="2"/>
          </p:nvPr>
        </p:nvSpPr>
        <p:spPr/>
        <p:txBody>
          <a:bodyPr rtlCol="0">
            <a:normAutofit/>
          </a:bodyPr>
          <a:lstStyle/>
          <a:p>
            <a:pPr>
              <a:buFont typeface="Arial" charset="0"/>
              <a:buChar char="•"/>
              <a:defRPr/>
            </a:pPr>
            <a:r>
              <a:t>This process is very important to prevent excessive dopamine accumulation in the synaptic cleft at any given time.</a:t>
            </a:r>
          </a:p>
          <a:p>
            <a:pPr>
              <a:buFont typeface="Arial" charset="0"/>
              <a:buChar char="•"/>
              <a:defRPr/>
            </a:pPr>
            <a:r>
              <a:t>The neighboring neuron releases another component called neuromodulator. In this case, it is endorphin (blue flying saucer).</a:t>
            </a:r>
          </a:p>
          <a:p>
            <a:pPr>
              <a:buFont typeface="Arial" charset="0"/>
              <a:buChar char="•"/>
              <a:defRPr/>
            </a:pPr>
            <a:r>
              <a:t>Endorphins bind to opioid receptors (green) located in the postsynaptic cell or, in some cases, at the terminals of other neurons.</a:t>
            </a:r>
          </a:p>
          <a:p>
            <a:pPr>
              <a:buFont typeface="Arial" charset="0"/>
              <a:buChar char="•"/>
              <a:defRPr/>
            </a:pPr>
            <a:r>
              <a:t>Endorphins are destroyed by enzymes, not removed by the reuptake pump.</a:t>
            </a:r>
          </a:p>
          <a:p>
            <a:pPr eaLnBrk="1" fontAlgn="auto" hangingPunct="1">
              <a:spcAft>
                <a:spcPts val="0"/>
              </a:spcAft>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48405"/>
    </mc:Choice>
    <mc:Fallback xmlns="">
      <p:transition spd="slow" advTm="48405"/>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slide-8.jpg                                                    00005663&#10;G3 Hard Drive                  B32A2BC5:"/>
          <p:cNvPicPr>
            <a:picLocks noChangeAspect="1" noChangeArrowheads="1"/>
          </p:cNvPicPr>
          <p:nvPr/>
        </p:nvPicPr>
        <p:blipFill>
          <a:blip r:embed="rId3" cstate="print"/>
          <a:srcRect/>
          <a:stretch>
            <a:fillRect/>
          </a:stretch>
        </p:blipFill>
        <p:spPr bwMode="auto">
          <a:xfrm>
            <a:off x="4362370" y="0"/>
            <a:ext cx="8026400" cy="6858000"/>
          </a:xfrm>
          <a:prstGeom prst="rect">
            <a:avLst/>
          </a:prstGeom>
          <a:noFill/>
          <a:ln w="9525">
            <a:noFill/>
            <a:miter lim="800000"/>
            <a:headEnd/>
            <a:tailEnd/>
          </a:ln>
        </p:spPr>
      </p:pic>
      <p:sp>
        <p:nvSpPr>
          <p:cNvPr id="9219" name="Title 2"/>
          <p:cNvSpPr>
            <a:spLocks noGrp="1"/>
          </p:cNvSpPr>
          <p:nvPr>
            <p:ph type="title"/>
          </p:nvPr>
        </p:nvSpPr>
        <p:spPr>
          <a:xfrm>
            <a:off x="154112" y="246593"/>
            <a:ext cx="4412429" cy="986319"/>
          </a:xfrm>
        </p:spPr>
        <p:txBody>
          <a:bodyPr>
            <a:normAutofit/>
          </a:bodyPr>
          <a:lstStyle/>
          <a:p>
            <a:pPr eaLnBrk="1" hangingPunct="1"/>
            <a:r>
              <a:rPr sz="2800" dirty="0"/>
              <a:t>Reward: self-administration of drugs</a:t>
            </a:r>
            <a:endParaRPr lang="en-US" sz="2800" dirty="0"/>
          </a:p>
        </p:txBody>
      </p:sp>
      <p:sp>
        <p:nvSpPr>
          <p:cNvPr id="9220" name="Content Placeholder 3"/>
          <p:cNvSpPr>
            <a:spLocks noGrp="1"/>
          </p:cNvSpPr>
          <p:nvPr>
            <p:ph idx="1"/>
          </p:nvPr>
        </p:nvSpPr>
        <p:spPr>
          <a:xfrm>
            <a:off x="5486400" y="273065"/>
            <a:ext cx="6096000" cy="5853113"/>
          </a:xfrm>
        </p:spPr>
        <p:txBody>
          <a:bodyPr/>
          <a:lstStyle/>
          <a:p>
            <a:pPr eaLnBrk="1" hangingPunct="1"/>
            <a:endParaRPr lang="en-US"/>
          </a:p>
        </p:txBody>
      </p:sp>
      <p:sp>
        <p:nvSpPr>
          <p:cNvPr id="5" name="Text Placeholder 4"/>
          <p:cNvSpPr>
            <a:spLocks noGrp="1"/>
          </p:cNvSpPr>
          <p:nvPr>
            <p:ph type="body" sz="half" idx="2"/>
          </p:nvPr>
        </p:nvSpPr>
        <p:spPr>
          <a:xfrm>
            <a:off x="203200" y="1435103"/>
            <a:ext cx="4165600" cy="4691063"/>
          </a:xfrm>
        </p:spPr>
        <p:txBody>
          <a:bodyPr rtlCol="0">
            <a:normAutofit lnSpcReduction="10000"/>
          </a:bodyPr>
          <a:lstStyle/>
          <a:p>
            <a:pPr>
              <a:buFont typeface="Arial" charset="0"/>
              <a:buChar char="•"/>
              <a:defRPr/>
            </a:pPr>
            <a:r>
              <a:rPr dirty="0"/>
              <a:t>Concept of positive feedback or reward:</a:t>
            </a:r>
          </a:p>
          <a:p>
            <a:pPr>
              <a:buFont typeface="Arial" charset="0"/>
              <a:buChar char="•"/>
              <a:defRPr/>
            </a:pPr>
            <a:r>
              <a:rPr dirty="0"/>
              <a:t>Experiment with rats: they will press a lever to receive injections of heroin or cocaine (self-administration) - Fig. left.</a:t>
            </a:r>
          </a:p>
          <a:p>
            <a:pPr>
              <a:buFont typeface="Arial" charset="0"/>
              <a:buChar char="•"/>
              <a:defRPr/>
            </a:pPr>
            <a:r>
              <a:rPr dirty="0"/>
              <a:t>The individual continues to exert pressure in order to obtain more cocaine or heroin because drugs provide a feeling of euphoria. This is known as positive reinforcement or reward.</a:t>
            </a:r>
          </a:p>
          <a:p>
            <a:pPr>
              <a:buFont typeface="Arial" charset="0"/>
              <a:buChar char="•"/>
              <a:defRPr/>
            </a:pPr>
            <a:r>
              <a:rPr dirty="0"/>
              <a:t>Natural rewards include food, water, and sex - each of these rewards is essential for species survival.</a:t>
            </a:r>
          </a:p>
          <a:p>
            <a:pPr>
              <a:buFont typeface="Arial" charset="0"/>
              <a:buChar char="•"/>
              <a:defRPr/>
            </a:pPr>
            <a:r>
              <a:rPr dirty="0"/>
              <a:t>Animals and humans continue to exhibit behavior that will be rewarded - and will continue to pursue that behavior even when the reward is no longer present.</a:t>
            </a:r>
          </a:p>
          <a:p>
            <a:pPr>
              <a:buFont typeface="Arial" charset="0"/>
              <a:buChar char="•"/>
              <a:defRPr/>
            </a:pPr>
            <a:r>
              <a:rPr dirty="0"/>
              <a:t>This is mediated by a part of the brain that is activated by natural rewards or artificial rewards such as addictive drugs.</a:t>
            </a:r>
          </a:p>
          <a:p>
            <a:pPr eaLnBrk="1" fontAlgn="auto" hangingPunct="1">
              <a:spcAft>
                <a:spcPts val="0"/>
              </a:spcAft>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144030"/>
    </mc:Choice>
    <mc:Fallback xmlns="">
      <p:transition spd="slow" advTm="14403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Brain scans showing repeated exposure to various drugs including cocaine, meth, alcohol and heroin in contrast to control brain scans.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50539" y="1394495"/>
            <a:ext cx="4822892" cy="504748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757458" y="6428239"/>
            <a:ext cx="1955309" cy="369332"/>
          </a:xfrm>
          <a:prstGeom prst="rect">
            <a:avLst/>
          </a:prstGeom>
          <a:noFill/>
        </p:spPr>
        <p:txBody>
          <a:bodyPr wrap="square" rtlCol="0">
            <a:spAutoFit/>
          </a:bodyPr>
          <a:lstStyle/>
          <a:p>
            <a:r>
              <a:rPr dirty="0"/>
              <a:t>(Davis, 2007)</a:t>
            </a:r>
          </a:p>
        </p:txBody>
      </p:sp>
      <p:sp>
        <p:nvSpPr>
          <p:cNvPr id="7" name="Title 1">
            <a:extLst>
              <a:ext uri="{FF2B5EF4-FFF2-40B4-BE49-F238E27FC236}">
                <a16:creationId xmlns:a16="http://schemas.microsoft.com/office/drawing/2014/main" id="{600ADE9B-F383-4C2C-96DB-E29746084B96}"/>
              </a:ext>
            </a:extLst>
          </p:cNvPr>
          <p:cNvSpPr txBox="1">
            <a:spLocks/>
          </p:cNvSpPr>
          <p:nvPr/>
        </p:nvSpPr>
        <p:spPr>
          <a:xfrm>
            <a:off x="0" y="0"/>
            <a:ext cx="12192000" cy="1219200"/>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endParaRPr lang="en-US" sz="3600" dirty="0"/>
          </a:p>
        </p:txBody>
      </p:sp>
      <p:sp>
        <p:nvSpPr>
          <p:cNvPr id="2" name="Title 1"/>
          <p:cNvSpPr>
            <a:spLocks noGrp="1"/>
          </p:cNvSpPr>
          <p:nvPr>
            <p:ph type="title"/>
          </p:nvPr>
        </p:nvSpPr>
        <p:spPr/>
        <p:txBody>
          <a:bodyPr>
            <a:normAutofit/>
          </a:bodyPr>
          <a:lstStyle/>
          <a:p>
            <a:r>
              <a:t>Dopamine receptors and addiction</a:t>
            </a:r>
            <a:endParaRPr lang="en-US" sz="3200" dirty="0"/>
          </a:p>
        </p:txBody>
      </p:sp>
    </p:spTree>
    <p:extLst>
      <p:ext uri="{BB962C8B-B14F-4D97-AF65-F5344CB8AC3E}">
        <p14:creationId xmlns:p14="http://schemas.microsoft.com/office/powerpoint/2010/main" val="2179044354"/>
      </p:ext>
    </p:extLst>
  </p:cSld>
  <p:clrMapOvr>
    <a:masterClrMapping/>
  </p:clrMapOvr>
  <mc:AlternateContent xmlns:mc="http://schemas.openxmlformats.org/markup-compatibility/2006" xmlns:p14="http://schemas.microsoft.com/office/powerpoint/2010/main">
    <mc:Choice Requires="p14">
      <p:transition spd="slow" p14:dur="2000" advTm="56431"/>
    </mc:Choice>
    <mc:Fallback xmlns="">
      <p:transition spd="slow" advTm="56431"/>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ree brain scan images. One of a health person, one of a person with a meth use disorder abstinent for one month and one of a person with a meth use disorder 14 months after a disorder that looks similar to a health person. "/>
          <p:cNvPicPr>
            <a:picLocks noGrp="1" noChangeAspect="1"/>
          </p:cNvPicPr>
          <p:nvPr>
            <p:ph idx="1"/>
          </p:nvPr>
        </p:nvPicPr>
        <p:blipFill rotWithShape="1">
          <a:blip r:embed="rId3" cstate="print"/>
          <a:srcRect t="12730" r="608" b="16753"/>
          <a:stretch/>
        </p:blipFill>
        <p:spPr>
          <a:xfrm>
            <a:off x="0" y="1225969"/>
            <a:ext cx="12192000" cy="4464771"/>
          </a:xfrm>
        </p:spPr>
      </p:pic>
      <p:sp>
        <p:nvSpPr>
          <p:cNvPr id="2" name="TextBox 1"/>
          <p:cNvSpPr txBox="1"/>
          <p:nvPr/>
        </p:nvSpPr>
        <p:spPr>
          <a:xfrm>
            <a:off x="390189" y="6119265"/>
            <a:ext cx="3936475" cy="307777"/>
          </a:xfrm>
          <a:prstGeom prst="rect">
            <a:avLst/>
          </a:prstGeom>
          <a:noFill/>
        </p:spPr>
        <p:txBody>
          <a:bodyPr wrap="square" rtlCol="0">
            <a:spAutoFit/>
          </a:bodyPr>
          <a:lstStyle/>
          <a:p>
            <a:r>
              <a:t>(National Institute on Drug Abuse, 2013)</a:t>
            </a:r>
          </a:p>
        </p:txBody>
      </p:sp>
      <p:sp>
        <p:nvSpPr>
          <p:cNvPr id="3" name="Rectangle 2">
            <a:extLst>
              <a:ext uri="{FF2B5EF4-FFF2-40B4-BE49-F238E27FC236}">
                <a16:creationId xmlns:a16="http://schemas.microsoft.com/office/drawing/2014/main" id="{9E55719B-FB73-41D5-A25B-FFDD27322B2A}"/>
              </a:ext>
            </a:extLst>
          </p:cNvPr>
          <p:cNvSpPr/>
          <p:nvPr/>
        </p:nvSpPr>
        <p:spPr>
          <a:xfrm>
            <a:off x="0" y="5690740"/>
            <a:ext cx="12192000" cy="13559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10" y="5788322"/>
            <a:ext cx="4326663" cy="369332"/>
          </a:xfrm>
          <a:prstGeom prst="rect">
            <a:avLst/>
          </a:prstGeom>
          <a:solidFill>
            <a:schemeClr val="tx1"/>
          </a:solidFill>
        </p:spPr>
        <p:txBody>
          <a:bodyPr wrap="square" rtlCol="0">
            <a:spAutoFit/>
          </a:bodyPr>
          <a:lstStyle/>
          <a:p>
            <a:pPr algn="ctr"/>
            <a:r>
              <a:t>Healthy Person</a:t>
            </a:r>
          </a:p>
        </p:txBody>
      </p:sp>
      <p:sp>
        <p:nvSpPr>
          <p:cNvPr id="7" name="TextBox 6"/>
          <p:cNvSpPr txBox="1"/>
          <p:nvPr/>
        </p:nvSpPr>
        <p:spPr>
          <a:xfrm>
            <a:off x="4716855" y="5784469"/>
            <a:ext cx="2972396" cy="646331"/>
          </a:xfrm>
          <a:prstGeom prst="rect">
            <a:avLst/>
          </a:prstGeom>
          <a:solidFill>
            <a:schemeClr val="tx1"/>
          </a:solidFill>
        </p:spPr>
        <p:txBody>
          <a:bodyPr wrap="square" rtlCol="0">
            <a:spAutoFit/>
          </a:bodyPr>
          <a:lstStyle/>
          <a:p>
            <a:pPr algn="ctr"/>
            <a:r>
              <a:t>Meth Use Disorder</a:t>
            </a:r>
          </a:p>
          <a:p>
            <a:pPr algn="ctr"/>
            <a:r>
              <a:t>1 month abstinence</a:t>
            </a:r>
          </a:p>
        </p:txBody>
      </p:sp>
      <p:sp>
        <p:nvSpPr>
          <p:cNvPr id="8" name="TextBox 7"/>
          <p:cNvSpPr txBox="1"/>
          <p:nvPr/>
        </p:nvSpPr>
        <p:spPr>
          <a:xfrm>
            <a:off x="8545950" y="5787842"/>
            <a:ext cx="3011751" cy="646331"/>
          </a:xfrm>
          <a:prstGeom prst="rect">
            <a:avLst/>
          </a:prstGeom>
          <a:solidFill>
            <a:schemeClr val="tx1"/>
          </a:solidFill>
        </p:spPr>
        <p:txBody>
          <a:bodyPr wrap="square" rtlCol="0">
            <a:spAutoFit/>
          </a:bodyPr>
          <a:lstStyle/>
          <a:p>
            <a:pPr algn="ctr"/>
            <a:r>
              <a:t>Meth Use Disorder</a:t>
            </a:r>
          </a:p>
          <a:p>
            <a:pPr algn="ctr"/>
            <a:r>
              <a:t>14 months abstinence</a:t>
            </a:r>
          </a:p>
        </p:txBody>
      </p:sp>
      <p:sp>
        <p:nvSpPr>
          <p:cNvPr id="12" name="TextBox 11">
            <a:extLst>
              <a:ext uri="{FF2B5EF4-FFF2-40B4-BE49-F238E27FC236}">
                <a16:creationId xmlns:a16="http://schemas.microsoft.com/office/drawing/2014/main" id="{4985984E-98B1-4442-9276-1A175AD601A1}"/>
              </a:ext>
            </a:extLst>
          </p:cNvPr>
          <p:cNvSpPr txBox="1"/>
          <p:nvPr/>
        </p:nvSpPr>
        <p:spPr>
          <a:xfrm>
            <a:off x="8446291" y="6550230"/>
            <a:ext cx="3912524" cy="307777"/>
          </a:xfrm>
          <a:prstGeom prst="rect">
            <a:avLst/>
          </a:prstGeom>
          <a:noFill/>
        </p:spPr>
        <p:txBody>
          <a:bodyPr wrap="square" rtlCol="0">
            <a:spAutoFit/>
          </a:bodyPr>
          <a:lstStyle/>
          <a:p>
            <a:r>
              <a:t>(National Institute on Drug Abuse, 2013)</a:t>
            </a:r>
          </a:p>
        </p:txBody>
      </p:sp>
      <p:sp>
        <p:nvSpPr>
          <p:cNvPr id="15" name="Title 1">
            <a:extLst>
              <a:ext uri="{FF2B5EF4-FFF2-40B4-BE49-F238E27FC236}">
                <a16:creationId xmlns:a16="http://schemas.microsoft.com/office/drawing/2014/main" id="{055D306E-C0DD-484F-976B-7BB4E7A01F3C}"/>
              </a:ext>
            </a:extLst>
          </p:cNvPr>
          <p:cNvSpPr txBox="1">
            <a:spLocks/>
          </p:cNvSpPr>
          <p:nvPr/>
        </p:nvSpPr>
        <p:spPr>
          <a:xfrm>
            <a:off x="0" y="0"/>
            <a:ext cx="12192000" cy="1216152"/>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defTabSz="1641166"/>
            <a:r>
              <a:t>Effects of methamphetamine on the brain</a:t>
            </a:r>
            <a:endParaRPr lang="en-US" sz="32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656043"/>
      </p:ext>
    </p:extLst>
  </p:cSld>
  <p:clrMapOvr>
    <a:masterClrMapping/>
  </p:clrMapOvr>
  <mc:AlternateContent xmlns:mc="http://schemas.openxmlformats.org/markup-compatibility/2006" xmlns:p14="http://schemas.microsoft.com/office/powerpoint/2010/main">
    <mc:Choice Requires="p14">
      <p:transition spd="slow" p14:dur="2000" advTm="63000"/>
    </mc:Choice>
    <mc:Fallback xmlns="">
      <p:transition spd="slow" advTm="6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ChangeArrowheads="1"/>
          </p:cNvSpPr>
          <p:nvPr/>
        </p:nvSpPr>
        <p:spPr bwMode="auto">
          <a:xfrm>
            <a:off x="4936068" y="6384925"/>
            <a:ext cx="110066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sr-Latn-RS" altLang="en-US" sz="2100" dirty="0">
                <a:solidFill>
                  <a:srgbClr val="FFFFFF"/>
                </a:solidFill>
                <a:latin typeface="Tahoma" pitchFamily="34" charset="0"/>
                <a:ea typeface="Osaka" charset="-128"/>
              </a:rPr>
              <a:t>age</a:t>
            </a:r>
            <a:endParaRPr lang="en-US" altLang="en-US" sz="3600" dirty="0">
              <a:solidFill>
                <a:srgbClr val="FFFFFF"/>
              </a:solidFill>
              <a:latin typeface="Tahoma" pitchFamily="34" charset="0"/>
              <a:ea typeface="Osaka" charset="-128"/>
            </a:endParaRPr>
          </a:p>
        </p:txBody>
      </p:sp>
      <p:sp>
        <p:nvSpPr>
          <p:cNvPr id="10243" name="Line 7"/>
          <p:cNvSpPr>
            <a:spLocks noChangeShapeType="1"/>
          </p:cNvSpPr>
          <p:nvPr/>
        </p:nvSpPr>
        <p:spPr bwMode="auto">
          <a:xfrm>
            <a:off x="2186519" y="1400175"/>
            <a:ext cx="2116" cy="4656138"/>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44" name="Line 8"/>
          <p:cNvSpPr>
            <a:spLocks noChangeShapeType="1"/>
          </p:cNvSpPr>
          <p:nvPr/>
        </p:nvSpPr>
        <p:spPr bwMode="auto">
          <a:xfrm>
            <a:off x="2131486" y="5967416"/>
            <a:ext cx="69849" cy="15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45" name="Line 9"/>
          <p:cNvSpPr>
            <a:spLocks noChangeShapeType="1"/>
          </p:cNvSpPr>
          <p:nvPr/>
        </p:nvSpPr>
        <p:spPr bwMode="auto">
          <a:xfrm>
            <a:off x="2131486" y="5651500"/>
            <a:ext cx="69849" cy="1588"/>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46" name="Line 10"/>
          <p:cNvSpPr>
            <a:spLocks noChangeShapeType="1"/>
          </p:cNvSpPr>
          <p:nvPr/>
        </p:nvSpPr>
        <p:spPr bwMode="auto">
          <a:xfrm>
            <a:off x="2131486" y="5233991"/>
            <a:ext cx="69849" cy="15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47" name="Line 11"/>
          <p:cNvSpPr>
            <a:spLocks noChangeShapeType="1"/>
          </p:cNvSpPr>
          <p:nvPr/>
        </p:nvSpPr>
        <p:spPr bwMode="auto">
          <a:xfrm>
            <a:off x="2131486" y="4830766"/>
            <a:ext cx="69849" cy="15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48" name="Line 12"/>
          <p:cNvSpPr>
            <a:spLocks noChangeShapeType="1"/>
          </p:cNvSpPr>
          <p:nvPr/>
        </p:nvSpPr>
        <p:spPr bwMode="auto">
          <a:xfrm>
            <a:off x="2131486" y="4424366"/>
            <a:ext cx="69849" cy="15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49" name="Line 13"/>
          <p:cNvSpPr>
            <a:spLocks noChangeShapeType="1"/>
          </p:cNvSpPr>
          <p:nvPr/>
        </p:nvSpPr>
        <p:spPr bwMode="auto">
          <a:xfrm>
            <a:off x="2131486" y="4008440"/>
            <a:ext cx="69849" cy="15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50" name="Line 14"/>
          <p:cNvSpPr>
            <a:spLocks noChangeShapeType="1"/>
          </p:cNvSpPr>
          <p:nvPr/>
        </p:nvSpPr>
        <p:spPr bwMode="auto">
          <a:xfrm>
            <a:off x="2131486" y="3603625"/>
            <a:ext cx="69849" cy="1588"/>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51" name="Line 15"/>
          <p:cNvSpPr>
            <a:spLocks noChangeShapeType="1"/>
          </p:cNvSpPr>
          <p:nvPr/>
        </p:nvSpPr>
        <p:spPr bwMode="auto">
          <a:xfrm>
            <a:off x="2131486" y="3198816"/>
            <a:ext cx="69849" cy="15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52" name="Line 16"/>
          <p:cNvSpPr>
            <a:spLocks noChangeShapeType="1"/>
          </p:cNvSpPr>
          <p:nvPr/>
        </p:nvSpPr>
        <p:spPr bwMode="auto">
          <a:xfrm>
            <a:off x="2131486" y="2782891"/>
            <a:ext cx="69849" cy="15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53" name="Line 17"/>
          <p:cNvSpPr>
            <a:spLocks noChangeShapeType="1"/>
          </p:cNvSpPr>
          <p:nvPr/>
        </p:nvSpPr>
        <p:spPr bwMode="auto">
          <a:xfrm>
            <a:off x="2131486" y="2378075"/>
            <a:ext cx="69849" cy="1588"/>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54" name="Line 18"/>
          <p:cNvSpPr>
            <a:spLocks noChangeShapeType="1"/>
          </p:cNvSpPr>
          <p:nvPr/>
        </p:nvSpPr>
        <p:spPr bwMode="auto">
          <a:xfrm>
            <a:off x="2243668" y="6056316"/>
            <a:ext cx="9338733" cy="1587"/>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55" name="Freeform 19"/>
          <p:cNvSpPr>
            <a:spLocks/>
          </p:cNvSpPr>
          <p:nvPr/>
        </p:nvSpPr>
        <p:spPr bwMode="auto">
          <a:xfrm>
            <a:off x="2298702" y="1746253"/>
            <a:ext cx="9201151" cy="4310063"/>
          </a:xfrm>
          <a:custGeom>
            <a:avLst/>
            <a:gdLst>
              <a:gd name="T0" fmla="*/ 2147483647 w 4561"/>
              <a:gd name="T1" fmla="*/ 2147483647 h 2525"/>
              <a:gd name="T2" fmla="*/ 2147483647 w 4561"/>
              <a:gd name="T3" fmla="*/ 2147483647 h 2525"/>
              <a:gd name="T4" fmla="*/ 2147483647 w 4561"/>
              <a:gd name="T5" fmla="*/ 2147483647 h 2525"/>
              <a:gd name="T6" fmla="*/ 2147483647 w 4561"/>
              <a:gd name="T7" fmla="*/ 2147483647 h 2525"/>
              <a:gd name="T8" fmla="*/ 2147483647 w 4561"/>
              <a:gd name="T9" fmla="*/ 2147483647 h 2525"/>
              <a:gd name="T10" fmla="*/ 2147483647 w 4561"/>
              <a:gd name="T11" fmla="*/ 2147483647 h 2525"/>
              <a:gd name="T12" fmla="*/ 2147483647 w 4561"/>
              <a:gd name="T13" fmla="*/ 0 h 2525"/>
              <a:gd name="T14" fmla="*/ 2147483647 w 4561"/>
              <a:gd name="T15" fmla="*/ 2147483647 h 2525"/>
              <a:gd name="T16" fmla="*/ 2147483647 w 4561"/>
              <a:gd name="T17" fmla="*/ 2147483647 h 2525"/>
              <a:gd name="T18" fmla="*/ 2147483647 w 4561"/>
              <a:gd name="T19" fmla="*/ 2147483647 h 2525"/>
              <a:gd name="T20" fmla="*/ 2147483647 w 4561"/>
              <a:gd name="T21" fmla="*/ 2147483647 h 2525"/>
              <a:gd name="T22" fmla="*/ 2147483647 w 4561"/>
              <a:gd name="T23" fmla="*/ 2147483647 h 2525"/>
              <a:gd name="T24" fmla="*/ 2147483647 w 4561"/>
              <a:gd name="T25" fmla="*/ 2147483647 h 2525"/>
              <a:gd name="T26" fmla="*/ 2147483647 w 4561"/>
              <a:gd name="T27" fmla="*/ 2147483647 h 2525"/>
              <a:gd name="T28" fmla="*/ 2147483647 w 4561"/>
              <a:gd name="T29" fmla="*/ 2147483647 h 2525"/>
              <a:gd name="T30" fmla="*/ 2147483647 w 4561"/>
              <a:gd name="T31" fmla="*/ 2147483647 h 2525"/>
              <a:gd name="T32" fmla="*/ 2147483647 w 4561"/>
              <a:gd name="T33" fmla="*/ 2147483647 h 2525"/>
              <a:gd name="T34" fmla="*/ 2147483647 w 4561"/>
              <a:gd name="T35" fmla="*/ 2147483647 h 2525"/>
              <a:gd name="T36" fmla="*/ 2147483647 w 4561"/>
              <a:gd name="T37" fmla="*/ 2147483647 h 2525"/>
              <a:gd name="T38" fmla="*/ 2147483647 w 4561"/>
              <a:gd name="T39" fmla="*/ 2147483647 h 2525"/>
              <a:gd name="T40" fmla="*/ 2147483647 w 4561"/>
              <a:gd name="T41" fmla="*/ 2147483647 h 2525"/>
              <a:gd name="T42" fmla="*/ 2147483647 w 4561"/>
              <a:gd name="T43" fmla="*/ 2147483647 h 2525"/>
              <a:gd name="T44" fmla="*/ 2147483647 w 4561"/>
              <a:gd name="T45" fmla="*/ 2147483647 h 2525"/>
              <a:gd name="T46" fmla="*/ 2147483647 w 4561"/>
              <a:gd name="T47" fmla="*/ 2147483647 h 2525"/>
              <a:gd name="T48" fmla="*/ 2147483647 w 4561"/>
              <a:gd name="T49" fmla="*/ 2147483647 h 2525"/>
              <a:gd name="T50" fmla="*/ 2147483647 w 4561"/>
              <a:gd name="T51" fmla="*/ 2147483647 h 2525"/>
              <a:gd name="T52" fmla="*/ 2147483647 w 4561"/>
              <a:gd name="T53" fmla="*/ 2147483647 h 2525"/>
              <a:gd name="T54" fmla="*/ 2147483647 w 4561"/>
              <a:gd name="T55" fmla="*/ 2147483647 h 2525"/>
              <a:gd name="T56" fmla="*/ 2147483647 w 4561"/>
              <a:gd name="T57" fmla="*/ 2147483647 h 2525"/>
              <a:gd name="T58" fmla="*/ 2147483647 w 4561"/>
              <a:gd name="T59" fmla="*/ 2147483647 h 2525"/>
              <a:gd name="T60" fmla="*/ 2147483647 w 4561"/>
              <a:gd name="T61" fmla="*/ 2147483647 h 2525"/>
              <a:gd name="T62" fmla="*/ 2147483647 w 4561"/>
              <a:gd name="T63" fmla="*/ 2147483647 h 2525"/>
              <a:gd name="T64" fmla="*/ 2147483647 w 4561"/>
              <a:gd name="T65" fmla="*/ 2147483647 h 2525"/>
              <a:gd name="T66" fmla="*/ 2147483647 w 4561"/>
              <a:gd name="T67" fmla="*/ 2147483647 h 2525"/>
              <a:gd name="T68" fmla="*/ 2147483647 w 4561"/>
              <a:gd name="T69" fmla="*/ 2147483647 h 252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561"/>
              <a:gd name="T106" fmla="*/ 0 h 2525"/>
              <a:gd name="T107" fmla="*/ 4561 w 4561"/>
              <a:gd name="T108" fmla="*/ 2525 h 252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561" h="2525">
                <a:moveTo>
                  <a:pt x="0" y="2525"/>
                </a:moveTo>
                <a:lnTo>
                  <a:pt x="62" y="2525"/>
                </a:lnTo>
                <a:lnTo>
                  <a:pt x="124" y="2525"/>
                </a:lnTo>
                <a:lnTo>
                  <a:pt x="195" y="2516"/>
                </a:lnTo>
                <a:lnTo>
                  <a:pt x="257" y="2525"/>
                </a:lnTo>
                <a:lnTo>
                  <a:pt x="327" y="2525"/>
                </a:lnTo>
                <a:lnTo>
                  <a:pt x="389" y="2516"/>
                </a:lnTo>
                <a:lnTo>
                  <a:pt x="451" y="2454"/>
                </a:lnTo>
                <a:lnTo>
                  <a:pt x="522" y="2445"/>
                </a:lnTo>
                <a:lnTo>
                  <a:pt x="584" y="2295"/>
                </a:lnTo>
                <a:lnTo>
                  <a:pt x="646" y="2119"/>
                </a:lnTo>
                <a:lnTo>
                  <a:pt x="716" y="1704"/>
                </a:lnTo>
                <a:lnTo>
                  <a:pt x="778" y="1404"/>
                </a:lnTo>
                <a:lnTo>
                  <a:pt x="849" y="0"/>
                </a:lnTo>
                <a:lnTo>
                  <a:pt x="911" y="468"/>
                </a:lnTo>
                <a:lnTo>
                  <a:pt x="973" y="795"/>
                </a:lnTo>
                <a:lnTo>
                  <a:pt x="1043" y="548"/>
                </a:lnTo>
                <a:lnTo>
                  <a:pt x="1105" y="1271"/>
                </a:lnTo>
                <a:lnTo>
                  <a:pt x="1176" y="1730"/>
                </a:lnTo>
                <a:lnTo>
                  <a:pt x="1238" y="1827"/>
                </a:lnTo>
                <a:lnTo>
                  <a:pt x="1300" y="1421"/>
                </a:lnTo>
                <a:lnTo>
                  <a:pt x="1370" y="2154"/>
                </a:lnTo>
                <a:lnTo>
                  <a:pt x="1432" y="2119"/>
                </a:lnTo>
                <a:lnTo>
                  <a:pt x="1494" y="1995"/>
                </a:lnTo>
                <a:lnTo>
                  <a:pt x="1565" y="2163"/>
                </a:lnTo>
                <a:lnTo>
                  <a:pt x="1627" y="1668"/>
                </a:lnTo>
                <a:lnTo>
                  <a:pt x="1697" y="2295"/>
                </a:lnTo>
                <a:lnTo>
                  <a:pt x="1759" y="2198"/>
                </a:lnTo>
                <a:lnTo>
                  <a:pt x="1821" y="2313"/>
                </a:lnTo>
                <a:lnTo>
                  <a:pt x="1892" y="2207"/>
                </a:lnTo>
                <a:lnTo>
                  <a:pt x="1954" y="1907"/>
                </a:lnTo>
                <a:lnTo>
                  <a:pt x="2015" y="2295"/>
                </a:lnTo>
                <a:lnTo>
                  <a:pt x="2086" y="2251"/>
                </a:lnTo>
                <a:lnTo>
                  <a:pt x="2148" y="2145"/>
                </a:lnTo>
                <a:lnTo>
                  <a:pt x="2219" y="2233"/>
                </a:lnTo>
                <a:lnTo>
                  <a:pt x="2281" y="1951"/>
                </a:lnTo>
                <a:lnTo>
                  <a:pt x="2343" y="2322"/>
                </a:lnTo>
                <a:lnTo>
                  <a:pt x="2413" y="2313"/>
                </a:lnTo>
                <a:lnTo>
                  <a:pt x="2475" y="2383"/>
                </a:lnTo>
                <a:lnTo>
                  <a:pt x="2546" y="2304"/>
                </a:lnTo>
                <a:lnTo>
                  <a:pt x="2608" y="2083"/>
                </a:lnTo>
                <a:lnTo>
                  <a:pt x="2670" y="2322"/>
                </a:lnTo>
                <a:lnTo>
                  <a:pt x="2740" y="2383"/>
                </a:lnTo>
                <a:lnTo>
                  <a:pt x="2802" y="2375"/>
                </a:lnTo>
                <a:lnTo>
                  <a:pt x="2864" y="2383"/>
                </a:lnTo>
                <a:lnTo>
                  <a:pt x="2935" y="2357"/>
                </a:lnTo>
                <a:lnTo>
                  <a:pt x="2997" y="2472"/>
                </a:lnTo>
                <a:lnTo>
                  <a:pt x="3067" y="2392"/>
                </a:lnTo>
                <a:lnTo>
                  <a:pt x="3129" y="2410"/>
                </a:lnTo>
                <a:lnTo>
                  <a:pt x="3191" y="2480"/>
                </a:lnTo>
                <a:lnTo>
                  <a:pt x="3262" y="2419"/>
                </a:lnTo>
                <a:lnTo>
                  <a:pt x="3324" y="2436"/>
                </a:lnTo>
                <a:lnTo>
                  <a:pt x="3385" y="2463"/>
                </a:lnTo>
                <a:lnTo>
                  <a:pt x="3456" y="2480"/>
                </a:lnTo>
                <a:lnTo>
                  <a:pt x="3518" y="2419"/>
                </a:lnTo>
                <a:lnTo>
                  <a:pt x="3589" y="2436"/>
                </a:lnTo>
                <a:lnTo>
                  <a:pt x="3651" y="2498"/>
                </a:lnTo>
                <a:lnTo>
                  <a:pt x="3712" y="2410"/>
                </a:lnTo>
                <a:lnTo>
                  <a:pt x="3783" y="2498"/>
                </a:lnTo>
                <a:lnTo>
                  <a:pt x="3845" y="2480"/>
                </a:lnTo>
                <a:lnTo>
                  <a:pt x="3916" y="2445"/>
                </a:lnTo>
                <a:lnTo>
                  <a:pt x="3978" y="2472"/>
                </a:lnTo>
                <a:lnTo>
                  <a:pt x="4040" y="2507"/>
                </a:lnTo>
                <a:lnTo>
                  <a:pt x="4110" y="2525"/>
                </a:lnTo>
                <a:lnTo>
                  <a:pt x="4172" y="2489"/>
                </a:lnTo>
                <a:lnTo>
                  <a:pt x="4234" y="2480"/>
                </a:lnTo>
                <a:lnTo>
                  <a:pt x="4305" y="2525"/>
                </a:lnTo>
                <a:lnTo>
                  <a:pt x="4367" y="2445"/>
                </a:lnTo>
                <a:lnTo>
                  <a:pt x="4437" y="2525"/>
                </a:lnTo>
                <a:lnTo>
                  <a:pt x="4499" y="2525"/>
                </a:lnTo>
                <a:lnTo>
                  <a:pt x="4561" y="2525"/>
                </a:lnTo>
              </a:path>
            </a:pathLst>
          </a:cu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p>
            <a:pPr algn="r" fontAlgn="base">
              <a:spcBef>
                <a:spcPct val="0"/>
              </a:spcBef>
              <a:spcAft>
                <a:spcPct val="0"/>
              </a:spcAft>
            </a:pPr>
            <a:endParaRPr lang="en-US" sz="2400">
              <a:solidFill>
                <a:srgbClr val="000000"/>
              </a:solidFill>
            </a:endParaRPr>
          </a:p>
        </p:txBody>
      </p:sp>
      <p:sp>
        <p:nvSpPr>
          <p:cNvPr id="10256" name="Rectangle 20"/>
          <p:cNvSpPr>
            <a:spLocks noChangeArrowheads="1"/>
          </p:cNvSpPr>
          <p:nvPr/>
        </p:nvSpPr>
        <p:spPr bwMode="auto">
          <a:xfrm>
            <a:off x="1479551" y="5899151"/>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0.0%</a:t>
            </a:r>
            <a:endParaRPr lang="en-US" altLang="en-US" sz="1200">
              <a:solidFill>
                <a:srgbClr val="FFFFFF"/>
              </a:solidFill>
              <a:latin typeface="Tahoma" pitchFamily="34" charset="0"/>
            </a:endParaRPr>
          </a:p>
        </p:txBody>
      </p:sp>
      <p:sp>
        <p:nvSpPr>
          <p:cNvPr id="10257" name="Rectangle 21"/>
          <p:cNvSpPr>
            <a:spLocks noChangeArrowheads="1"/>
          </p:cNvSpPr>
          <p:nvPr/>
        </p:nvSpPr>
        <p:spPr bwMode="auto">
          <a:xfrm>
            <a:off x="1479551" y="5494338"/>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0.2%</a:t>
            </a:r>
            <a:endParaRPr lang="en-US" altLang="en-US" sz="1200">
              <a:solidFill>
                <a:srgbClr val="FFFFFF"/>
              </a:solidFill>
              <a:latin typeface="Tahoma" pitchFamily="34" charset="0"/>
            </a:endParaRPr>
          </a:p>
        </p:txBody>
      </p:sp>
      <p:sp>
        <p:nvSpPr>
          <p:cNvPr id="10258" name="Rectangle 22"/>
          <p:cNvSpPr>
            <a:spLocks noChangeArrowheads="1"/>
          </p:cNvSpPr>
          <p:nvPr/>
        </p:nvSpPr>
        <p:spPr bwMode="auto">
          <a:xfrm>
            <a:off x="1479551" y="5080001"/>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0.4%</a:t>
            </a:r>
            <a:endParaRPr lang="en-US" altLang="en-US" sz="1200">
              <a:solidFill>
                <a:srgbClr val="FFFFFF"/>
              </a:solidFill>
              <a:latin typeface="Tahoma" pitchFamily="34" charset="0"/>
            </a:endParaRPr>
          </a:p>
        </p:txBody>
      </p:sp>
      <p:sp>
        <p:nvSpPr>
          <p:cNvPr id="10259" name="Rectangle 23"/>
          <p:cNvSpPr>
            <a:spLocks noChangeArrowheads="1"/>
          </p:cNvSpPr>
          <p:nvPr/>
        </p:nvSpPr>
        <p:spPr bwMode="auto">
          <a:xfrm>
            <a:off x="1479551" y="4673601"/>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0.6%</a:t>
            </a:r>
            <a:endParaRPr lang="en-US" altLang="en-US" sz="1200">
              <a:solidFill>
                <a:srgbClr val="FFFFFF"/>
              </a:solidFill>
              <a:latin typeface="Tahoma" pitchFamily="34" charset="0"/>
            </a:endParaRPr>
          </a:p>
        </p:txBody>
      </p:sp>
      <p:sp>
        <p:nvSpPr>
          <p:cNvPr id="10260" name="Rectangle 24"/>
          <p:cNvSpPr>
            <a:spLocks noChangeArrowheads="1"/>
          </p:cNvSpPr>
          <p:nvPr/>
        </p:nvSpPr>
        <p:spPr bwMode="auto">
          <a:xfrm>
            <a:off x="1479551" y="4270376"/>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0.8%</a:t>
            </a:r>
            <a:endParaRPr lang="en-US" altLang="en-US" sz="1200">
              <a:solidFill>
                <a:srgbClr val="FFFFFF"/>
              </a:solidFill>
              <a:latin typeface="Tahoma" pitchFamily="34" charset="0"/>
            </a:endParaRPr>
          </a:p>
        </p:txBody>
      </p:sp>
      <p:sp>
        <p:nvSpPr>
          <p:cNvPr id="10261" name="Rectangle 25"/>
          <p:cNvSpPr>
            <a:spLocks noChangeArrowheads="1"/>
          </p:cNvSpPr>
          <p:nvPr/>
        </p:nvSpPr>
        <p:spPr bwMode="auto">
          <a:xfrm>
            <a:off x="1479551" y="3852863"/>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1.0%</a:t>
            </a:r>
            <a:endParaRPr lang="en-US" altLang="en-US" sz="1200">
              <a:solidFill>
                <a:srgbClr val="FFFFFF"/>
              </a:solidFill>
              <a:latin typeface="Tahoma" pitchFamily="34" charset="0"/>
            </a:endParaRPr>
          </a:p>
        </p:txBody>
      </p:sp>
      <p:sp>
        <p:nvSpPr>
          <p:cNvPr id="10262" name="Rectangle 26"/>
          <p:cNvSpPr>
            <a:spLocks noChangeArrowheads="1"/>
          </p:cNvSpPr>
          <p:nvPr/>
        </p:nvSpPr>
        <p:spPr bwMode="auto">
          <a:xfrm>
            <a:off x="1441451" y="3449638"/>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1.2%</a:t>
            </a:r>
            <a:endParaRPr lang="en-US" altLang="en-US" sz="1200">
              <a:solidFill>
                <a:srgbClr val="FFFFFF"/>
              </a:solidFill>
              <a:latin typeface="Tahoma" pitchFamily="34" charset="0"/>
            </a:endParaRPr>
          </a:p>
        </p:txBody>
      </p:sp>
      <p:sp>
        <p:nvSpPr>
          <p:cNvPr id="10263" name="Rectangle 27"/>
          <p:cNvSpPr>
            <a:spLocks noChangeArrowheads="1"/>
          </p:cNvSpPr>
          <p:nvPr/>
        </p:nvSpPr>
        <p:spPr bwMode="auto">
          <a:xfrm>
            <a:off x="1479551" y="3040063"/>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1.4%</a:t>
            </a:r>
            <a:endParaRPr lang="en-US" altLang="en-US" sz="1200">
              <a:solidFill>
                <a:srgbClr val="FFFFFF"/>
              </a:solidFill>
              <a:latin typeface="Tahoma" pitchFamily="34" charset="0"/>
            </a:endParaRPr>
          </a:p>
        </p:txBody>
      </p:sp>
      <p:sp>
        <p:nvSpPr>
          <p:cNvPr id="10264" name="Rectangle 28"/>
          <p:cNvSpPr>
            <a:spLocks noChangeArrowheads="1"/>
          </p:cNvSpPr>
          <p:nvPr/>
        </p:nvSpPr>
        <p:spPr bwMode="auto">
          <a:xfrm>
            <a:off x="1479551" y="2624138"/>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1.6%</a:t>
            </a:r>
            <a:endParaRPr lang="en-US" altLang="en-US" sz="1200">
              <a:solidFill>
                <a:srgbClr val="FFFFFF"/>
              </a:solidFill>
              <a:latin typeface="Tahoma" pitchFamily="34" charset="0"/>
            </a:endParaRPr>
          </a:p>
        </p:txBody>
      </p:sp>
      <p:sp>
        <p:nvSpPr>
          <p:cNvPr id="10265" name="Rectangle 29"/>
          <p:cNvSpPr>
            <a:spLocks noChangeArrowheads="1"/>
          </p:cNvSpPr>
          <p:nvPr/>
        </p:nvSpPr>
        <p:spPr bwMode="auto">
          <a:xfrm>
            <a:off x="1581151" y="2220913"/>
            <a:ext cx="428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200" b="1">
                <a:solidFill>
                  <a:srgbClr val="FFFFFF"/>
                </a:solidFill>
                <a:latin typeface="Tahoma" pitchFamily="34" charset="0"/>
              </a:rPr>
              <a:t>1.8%</a:t>
            </a:r>
            <a:endParaRPr lang="en-US" altLang="en-US" sz="1200">
              <a:solidFill>
                <a:srgbClr val="FFFFFF"/>
              </a:solidFill>
              <a:latin typeface="Tahoma" pitchFamily="34" charset="0"/>
            </a:endParaRPr>
          </a:p>
        </p:txBody>
      </p:sp>
      <p:sp>
        <p:nvSpPr>
          <p:cNvPr id="10266" name="Rectangle 30"/>
          <p:cNvSpPr>
            <a:spLocks noChangeArrowheads="1"/>
          </p:cNvSpPr>
          <p:nvPr/>
        </p:nvSpPr>
        <p:spPr bwMode="auto">
          <a:xfrm>
            <a:off x="2283886" y="6081716"/>
            <a:ext cx="13144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5</a:t>
            </a:r>
            <a:endParaRPr lang="en-US" altLang="en-US" sz="1600">
              <a:solidFill>
                <a:srgbClr val="FFFFFF"/>
              </a:solidFill>
              <a:latin typeface="Tahoma" pitchFamily="34" charset="0"/>
            </a:endParaRPr>
          </a:p>
        </p:txBody>
      </p:sp>
      <p:sp>
        <p:nvSpPr>
          <p:cNvPr id="10267" name="Rectangle 31"/>
          <p:cNvSpPr>
            <a:spLocks noChangeArrowheads="1"/>
          </p:cNvSpPr>
          <p:nvPr/>
        </p:nvSpPr>
        <p:spPr bwMode="auto">
          <a:xfrm>
            <a:off x="26606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10</a:t>
            </a:r>
            <a:endParaRPr lang="en-US" altLang="en-US" sz="1600">
              <a:solidFill>
                <a:srgbClr val="FFFFFF"/>
              </a:solidFill>
              <a:latin typeface="Tahoma" pitchFamily="34" charset="0"/>
            </a:endParaRPr>
          </a:p>
        </p:txBody>
      </p:sp>
      <p:sp>
        <p:nvSpPr>
          <p:cNvPr id="10268" name="Rectangle 32"/>
          <p:cNvSpPr>
            <a:spLocks noChangeArrowheads="1"/>
          </p:cNvSpPr>
          <p:nvPr/>
        </p:nvSpPr>
        <p:spPr bwMode="auto">
          <a:xfrm>
            <a:off x="3168650"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15</a:t>
            </a:r>
            <a:endParaRPr lang="en-US" altLang="en-US" sz="1600">
              <a:solidFill>
                <a:srgbClr val="FFFFFF"/>
              </a:solidFill>
              <a:latin typeface="Tahoma" pitchFamily="34" charset="0"/>
            </a:endParaRPr>
          </a:p>
        </p:txBody>
      </p:sp>
      <p:sp>
        <p:nvSpPr>
          <p:cNvPr id="10269" name="Rectangle 33"/>
          <p:cNvSpPr>
            <a:spLocks noChangeArrowheads="1"/>
          </p:cNvSpPr>
          <p:nvPr/>
        </p:nvSpPr>
        <p:spPr bwMode="auto">
          <a:xfrm>
            <a:off x="36766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21</a:t>
            </a:r>
            <a:endParaRPr lang="en-US" altLang="en-US" sz="1600">
              <a:solidFill>
                <a:srgbClr val="FFFFFF"/>
              </a:solidFill>
              <a:latin typeface="Tahoma" pitchFamily="34" charset="0"/>
            </a:endParaRPr>
          </a:p>
        </p:txBody>
      </p:sp>
      <p:sp>
        <p:nvSpPr>
          <p:cNvPr id="10270" name="Rectangle 34"/>
          <p:cNvSpPr>
            <a:spLocks noChangeArrowheads="1"/>
          </p:cNvSpPr>
          <p:nvPr/>
        </p:nvSpPr>
        <p:spPr bwMode="auto">
          <a:xfrm>
            <a:off x="41846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25</a:t>
            </a:r>
            <a:endParaRPr lang="en-US" altLang="en-US" sz="1600">
              <a:solidFill>
                <a:srgbClr val="FFFFFF"/>
              </a:solidFill>
              <a:latin typeface="Tahoma" pitchFamily="34" charset="0"/>
            </a:endParaRPr>
          </a:p>
        </p:txBody>
      </p:sp>
      <p:sp>
        <p:nvSpPr>
          <p:cNvPr id="10271" name="Rectangle 35"/>
          <p:cNvSpPr>
            <a:spLocks noChangeArrowheads="1"/>
          </p:cNvSpPr>
          <p:nvPr/>
        </p:nvSpPr>
        <p:spPr bwMode="auto">
          <a:xfrm>
            <a:off x="46926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30</a:t>
            </a:r>
            <a:endParaRPr lang="en-US" altLang="en-US" sz="1600">
              <a:solidFill>
                <a:srgbClr val="FFFFFF"/>
              </a:solidFill>
              <a:latin typeface="Tahoma" pitchFamily="34" charset="0"/>
            </a:endParaRPr>
          </a:p>
        </p:txBody>
      </p:sp>
      <p:sp>
        <p:nvSpPr>
          <p:cNvPr id="10272" name="Rectangle 36"/>
          <p:cNvSpPr>
            <a:spLocks noChangeArrowheads="1"/>
          </p:cNvSpPr>
          <p:nvPr/>
        </p:nvSpPr>
        <p:spPr bwMode="auto">
          <a:xfrm>
            <a:off x="5259919" y="610076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35</a:t>
            </a:r>
            <a:endParaRPr lang="en-US" altLang="en-US" sz="1600">
              <a:solidFill>
                <a:srgbClr val="FFFFFF"/>
              </a:solidFill>
              <a:latin typeface="Tahoma" pitchFamily="34" charset="0"/>
            </a:endParaRPr>
          </a:p>
        </p:txBody>
      </p:sp>
      <p:sp>
        <p:nvSpPr>
          <p:cNvPr id="10273" name="Rectangle 37"/>
          <p:cNvSpPr>
            <a:spLocks noChangeArrowheads="1"/>
          </p:cNvSpPr>
          <p:nvPr/>
        </p:nvSpPr>
        <p:spPr bwMode="auto">
          <a:xfrm>
            <a:off x="5810251" y="6084891"/>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40</a:t>
            </a:r>
            <a:endParaRPr lang="en-US" altLang="en-US" sz="1600">
              <a:solidFill>
                <a:srgbClr val="FFFFFF"/>
              </a:solidFill>
              <a:latin typeface="Tahoma" pitchFamily="34" charset="0"/>
            </a:endParaRPr>
          </a:p>
        </p:txBody>
      </p:sp>
      <p:sp>
        <p:nvSpPr>
          <p:cNvPr id="10274" name="Rectangle 38"/>
          <p:cNvSpPr>
            <a:spLocks noChangeArrowheads="1"/>
          </p:cNvSpPr>
          <p:nvPr/>
        </p:nvSpPr>
        <p:spPr bwMode="auto">
          <a:xfrm>
            <a:off x="63182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45</a:t>
            </a:r>
            <a:endParaRPr lang="en-US" altLang="en-US" sz="1600">
              <a:solidFill>
                <a:srgbClr val="FFFFFF"/>
              </a:solidFill>
              <a:latin typeface="Tahoma" pitchFamily="34" charset="0"/>
            </a:endParaRPr>
          </a:p>
        </p:txBody>
      </p:sp>
      <p:sp>
        <p:nvSpPr>
          <p:cNvPr id="10275" name="Rectangle 39"/>
          <p:cNvSpPr>
            <a:spLocks noChangeArrowheads="1"/>
          </p:cNvSpPr>
          <p:nvPr/>
        </p:nvSpPr>
        <p:spPr bwMode="auto">
          <a:xfrm>
            <a:off x="68262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50</a:t>
            </a:r>
            <a:endParaRPr lang="en-US" altLang="en-US" sz="1600">
              <a:solidFill>
                <a:srgbClr val="FFFFFF"/>
              </a:solidFill>
              <a:latin typeface="Tahoma" pitchFamily="34" charset="0"/>
            </a:endParaRPr>
          </a:p>
        </p:txBody>
      </p:sp>
      <p:sp>
        <p:nvSpPr>
          <p:cNvPr id="10276" name="Rectangle 40"/>
          <p:cNvSpPr>
            <a:spLocks noChangeArrowheads="1"/>
          </p:cNvSpPr>
          <p:nvPr/>
        </p:nvSpPr>
        <p:spPr bwMode="auto">
          <a:xfrm>
            <a:off x="73342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55</a:t>
            </a:r>
            <a:endParaRPr lang="en-US" altLang="en-US" sz="1600">
              <a:solidFill>
                <a:srgbClr val="FFFFFF"/>
              </a:solidFill>
              <a:latin typeface="Tahoma" pitchFamily="34" charset="0"/>
            </a:endParaRPr>
          </a:p>
        </p:txBody>
      </p:sp>
      <p:sp>
        <p:nvSpPr>
          <p:cNvPr id="10277" name="Rectangle 41"/>
          <p:cNvSpPr>
            <a:spLocks noChangeArrowheads="1"/>
          </p:cNvSpPr>
          <p:nvPr/>
        </p:nvSpPr>
        <p:spPr bwMode="auto">
          <a:xfrm>
            <a:off x="78422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60</a:t>
            </a:r>
            <a:endParaRPr lang="en-US" altLang="en-US" sz="1600">
              <a:solidFill>
                <a:srgbClr val="FFFFFF"/>
              </a:solidFill>
              <a:latin typeface="Tahoma" pitchFamily="34" charset="0"/>
            </a:endParaRPr>
          </a:p>
        </p:txBody>
      </p:sp>
      <p:sp>
        <p:nvSpPr>
          <p:cNvPr id="10278" name="Rectangle 42"/>
          <p:cNvSpPr>
            <a:spLocks noChangeArrowheads="1"/>
          </p:cNvSpPr>
          <p:nvPr/>
        </p:nvSpPr>
        <p:spPr bwMode="auto">
          <a:xfrm>
            <a:off x="8350251" y="6081716"/>
            <a:ext cx="2628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65</a:t>
            </a:r>
            <a:endParaRPr lang="en-US" altLang="en-US" sz="1600">
              <a:solidFill>
                <a:srgbClr val="FFFFFF"/>
              </a:solidFill>
              <a:latin typeface="Tahoma" pitchFamily="34" charset="0"/>
            </a:endParaRPr>
          </a:p>
        </p:txBody>
      </p:sp>
      <p:sp>
        <p:nvSpPr>
          <p:cNvPr id="10279" name="Rectangle 43"/>
          <p:cNvSpPr>
            <a:spLocks noChangeArrowheads="1"/>
          </p:cNvSpPr>
          <p:nvPr/>
        </p:nvSpPr>
        <p:spPr bwMode="auto">
          <a:xfrm rot="-5400000">
            <a:off x="809688" y="5722373"/>
            <a:ext cx="3702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400" b="1">
                <a:solidFill>
                  <a:srgbClr val="FFFFFF"/>
                </a:solidFill>
                <a:latin typeface="Tahoma" pitchFamily="34" charset="0"/>
              </a:rPr>
              <a:t>first</a:t>
            </a:r>
            <a:endParaRPr lang="en-US" altLang="en-US" sz="1400">
              <a:solidFill>
                <a:srgbClr val="FFFFFF"/>
              </a:solidFill>
              <a:latin typeface="Tahoma" pitchFamily="34" charset="0"/>
            </a:endParaRPr>
          </a:p>
        </p:txBody>
      </p:sp>
      <p:sp>
        <p:nvSpPr>
          <p:cNvPr id="10280" name="Rectangle 44"/>
          <p:cNvSpPr>
            <a:spLocks noChangeArrowheads="1"/>
          </p:cNvSpPr>
          <p:nvPr/>
        </p:nvSpPr>
        <p:spPr bwMode="auto">
          <a:xfrm rot="-5400000">
            <a:off x="1216486" y="5514899"/>
            <a:ext cx="689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000000"/>
                </a:solidFill>
                <a:latin typeface="Times New Roman" pitchFamily="18" charset="0"/>
              </a:rPr>
              <a:t>-</a:t>
            </a:r>
            <a:endParaRPr lang="en-US" altLang="en-US" sz="1600">
              <a:solidFill>
                <a:srgbClr val="000000"/>
              </a:solidFill>
              <a:latin typeface="Times New Roman" pitchFamily="18" charset="0"/>
            </a:endParaRPr>
          </a:p>
        </p:txBody>
      </p:sp>
      <p:sp>
        <p:nvSpPr>
          <p:cNvPr id="10281" name="Rectangle 45"/>
          <p:cNvSpPr>
            <a:spLocks noChangeArrowheads="1"/>
          </p:cNvSpPr>
          <p:nvPr/>
        </p:nvSpPr>
        <p:spPr bwMode="auto">
          <a:xfrm rot="-5400000">
            <a:off x="109690" y="4578274"/>
            <a:ext cx="17745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1600" b="1">
                <a:solidFill>
                  <a:srgbClr val="FFFFFF"/>
                </a:solidFill>
                <a:latin typeface="Tahoma" pitchFamily="34" charset="0"/>
              </a:rPr>
              <a:t>time dependence</a:t>
            </a:r>
            <a:endParaRPr lang="en-US" altLang="en-US" sz="1600">
              <a:solidFill>
                <a:srgbClr val="FFFFFF"/>
              </a:solidFill>
              <a:latin typeface="Tahoma" pitchFamily="34" charset="0"/>
            </a:endParaRPr>
          </a:p>
        </p:txBody>
      </p:sp>
      <p:sp>
        <p:nvSpPr>
          <p:cNvPr id="10282" name="Line 46"/>
          <p:cNvSpPr>
            <a:spLocks noChangeShapeType="1"/>
          </p:cNvSpPr>
          <p:nvPr/>
        </p:nvSpPr>
        <p:spPr bwMode="auto">
          <a:xfrm>
            <a:off x="2228852" y="6040441"/>
            <a:ext cx="8735483" cy="1587"/>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83" name="Line 47"/>
          <p:cNvSpPr>
            <a:spLocks noChangeShapeType="1"/>
          </p:cNvSpPr>
          <p:nvPr/>
        </p:nvSpPr>
        <p:spPr bwMode="auto">
          <a:xfrm flipV="1">
            <a:off x="2755900" y="6029328"/>
            <a:ext cx="2117"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84" name="Line 48"/>
          <p:cNvSpPr>
            <a:spLocks noChangeShapeType="1"/>
          </p:cNvSpPr>
          <p:nvPr/>
        </p:nvSpPr>
        <p:spPr bwMode="auto">
          <a:xfrm flipV="1">
            <a:off x="3285068" y="6029328"/>
            <a:ext cx="8467"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85" name="Line 49"/>
          <p:cNvSpPr>
            <a:spLocks noChangeShapeType="1"/>
          </p:cNvSpPr>
          <p:nvPr/>
        </p:nvSpPr>
        <p:spPr bwMode="auto">
          <a:xfrm flipV="1">
            <a:off x="3799419" y="6029328"/>
            <a:ext cx="2116"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86" name="Line 50"/>
          <p:cNvSpPr>
            <a:spLocks noChangeShapeType="1"/>
          </p:cNvSpPr>
          <p:nvPr/>
        </p:nvSpPr>
        <p:spPr bwMode="auto">
          <a:xfrm flipV="1">
            <a:off x="4328586" y="6029328"/>
            <a:ext cx="2116"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87" name="Line 51"/>
          <p:cNvSpPr>
            <a:spLocks noChangeShapeType="1"/>
          </p:cNvSpPr>
          <p:nvPr/>
        </p:nvSpPr>
        <p:spPr bwMode="auto">
          <a:xfrm flipV="1">
            <a:off x="4855635" y="6029328"/>
            <a:ext cx="2117"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88" name="Line 52"/>
          <p:cNvSpPr>
            <a:spLocks noChangeShapeType="1"/>
          </p:cNvSpPr>
          <p:nvPr/>
        </p:nvSpPr>
        <p:spPr bwMode="auto">
          <a:xfrm flipV="1">
            <a:off x="5386919" y="6029328"/>
            <a:ext cx="2116"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89" name="Line 53"/>
          <p:cNvSpPr>
            <a:spLocks noChangeShapeType="1"/>
          </p:cNvSpPr>
          <p:nvPr/>
        </p:nvSpPr>
        <p:spPr bwMode="auto">
          <a:xfrm flipV="1">
            <a:off x="5916086" y="6029328"/>
            <a:ext cx="2116"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90" name="Line 54"/>
          <p:cNvSpPr>
            <a:spLocks noChangeShapeType="1"/>
          </p:cNvSpPr>
          <p:nvPr/>
        </p:nvSpPr>
        <p:spPr bwMode="auto">
          <a:xfrm flipV="1">
            <a:off x="6428319" y="6029328"/>
            <a:ext cx="2116"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91" name="Line 55"/>
          <p:cNvSpPr>
            <a:spLocks noChangeShapeType="1"/>
          </p:cNvSpPr>
          <p:nvPr/>
        </p:nvSpPr>
        <p:spPr bwMode="auto">
          <a:xfrm flipV="1">
            <a:off x="6957486" y="6029328"/>
            <a:ext cx="2116"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92" name="Line 56"/>
          <p:cNvSpPr>
            <a:spLocks noChangeShapeType="1"/>
          </p:cNvSpPr>
          <p:nvPr/>
        </p:nvSpPr>
        <p:spPr bwMode="auto">
          <a:xfrm flipV="1">
            <a:off x="7488768" y="6029328"/>
            <a:ext cx="2117"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93" name="Line 57"/>
          <p:cNvSpPr>
            <a:spLocks noChangeShapeType="1"/>
          </p:cNvSpPr>
          <p:nvPr/>
        </p:nvSpPr>
        <p:spPr bwMode="auto">
          <a:xfrm flipV="1">
            <a:off x="8013700" y="6029328"/>
            <a:ext cx="2117"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94" name="Line 58"/>
          <p:cNvSpPr>
            <a:spLocks noChangeShapeType="1"/>
          </p:cNvSpPr>
          <p:nvPr/>
        </p:nvSpPr>
        <p:spPr bwMode="auto">
          <a:xfrm flipV="1">
            <a:off x="8525935" y="6029328"/>
            <a:ext cx="2117" cy="55563"/>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pPr algn="r" fontAlgn="base">
              <a:spcBef>
                <a:spcPct val="0"/>
              </a:spcBef>
              <a:spcAft>
                <a:spcPct val="0"/>
              </a:spcAft>
            </a:pPr>
            <a:endParaRPr lang="en-US" sz="2400">
              <a:solidFill>
                <a:srgbClr val="000000"/>
              </a:solidFill>
            </a:endParaRPr>
          </a:p>
        </p:txBody>
      </p:sp>
      <p:sp>
        <p:nvSpPr>
          <p:cNvPr id="10295" name="Freeform 59"/>
          <p:cNvSpPr>
            <a:spLocks/>
          </p:cNvSpPr>
          <p:nvPr/>
        </p:nvSpPr>
        <p:spPr bwMode="auto">
          <a:xfrm>
            <a:off x="2264835" y="2316166"/>
            <a:ext cx="8591551" cy="3711575"/>
          </a:xfrm>
          <a:custGeom>
            <a:avLst/>
            <a:gdLst>
              <a:gd name="T0" fmla="*/ 2147483647 w 4164"/>
              <a:gd name="T1" fmla="*/ 2147483647 h 2166"/>
              <a:gd name="T2" fmla="*/ 2147483647 w 4164"/>
              <a:gd name="T3" fmla="*/ 2147483647 h 2166"/>
              <a:gd name="T4" fmla="*/ 2147483647 w 4164"/>
              <a:gd name="T5" fmla="*/ 2147483647 h 2166"/>
              <a:gd name="T6" fmla="*/ 2147483647 w 4164"/>
              <a:gd name="T7" fmla="*/ 2147483647 h 2166"/>
              <a:gd name="T8" fmla="*/ 2147483647 w 4164"/>
              <a:gd name="T9" fmla="*/ 2147483647 h 2166"/>
              <a:gd name="T10" fmla="*/ 2147483647 w 4164"/>
              <a:gd name="T11" fmla="*/ 2147483647 h 2166"/>
              <a:gd name="T12" fmla="*/ 2147483647 w 4164"/>
              <a:gd name="T13" fmla="*/ 0 h 2166"/>
              <a:gd name="T14" fmla="*/ 2147483647 w 4164"/>
              <a:gd name="T15" fmla="*/ 2147483647 h 2166"/>
              <a:gd name="T16" fmla="*/ 2147483647 w 4164"/>
              <a:gd name="T17" fmla="*/ 2147483647 h 2166"/>
              <a:gd name="T18" fmla="*/ 2147483647 w 4164"/>
              <a:gd name="T19" fmla="*/ 2147483647 h 2166"/>
              <a:gd name="T20" fmla="*/ 2147483647 w 4164"/>
              <a:gd name="T21" fmla="*/ 2147483647 h 2166"/>
              <a:gd name="T22" fmla="*/ 2147483647 w 4164"/>
              <a:gd name="T23" fmla="*/ 2147483647 h 2166"/>
              <a:gd name="T24" fmla="*/ 2147483647 w 4164"/>
              <a:gd name="T25" fmla="*/ 2147483647 h 2166"/>
              <a:gd name="T26" fmla="*/ 2147483647 w 4164"/>
              <a:gd name="T27" fmla="*/ 2147483647 h 2166"/>
              <a:gd name="T28" fmla="*/ 2147483647 w 4164"/>
              <a:gd name="T29" fmla="*/ 2147483647 h 2166"/>
              <a:gd name="T30" fmla="*/ 2147483647 w 4164"/>
              <a:gd name="T31" fmla="*/ 2147483647 h 2166"/>
              <a:gd name="T32" fmla="*/ 2147483647 w 4164"/>
              <a:gd name="T33" fmla="*/ 2147483647 h 2166"/>
              <a:gd name="T34" fmla="*/ 2147483647 w 4164"/>
              <a:gd name="T35" fmla="*/ 2147483647 h 2166"/>
              <a:gd name="T36" fmla="*/ 2147483647 w 4164"/>
              <a:gd name="T37" fmla="*/ 2147483647 h 2166"/>
              <a:gd name="T38" fmla="*/ 2147483647 w 4164"/>
              <a:gd name="T39" fmla="*/ 2147483647 h 2166"/>
              <a:gd name="T40" fmla="*/ 2147483647 w 4164"/>
              <a:gd name="T41" fmla="*/ 2147483647 h 2166"/>
              <a:gd name="T42" fmla="*/ 2147483647 w 4164"/>
              <a:gd name="T43" fmla="*/ 2147483647 h 2166"/>
              <a:gd name="T44" fmla="*/ 2147483647 w 4164"/>
              <a:gd name="T45" fmla="*/ 2147483647 h 2166"/>
              <a:gd name="T46" fmla="*/ 2147483647 w 4164"/>
              <a:gd name="T47" fmla="*/ 2147483647 h 2166"/>
              <a:gd name="T48" fmla="*/ 2147483647 w 4164"/>
              <a:gd name="T49" fmla="*/ 2147483647 h 2166"/>
              <a:gd name="T50" fmla="*/ 2147483647 w 4164"/>
              <a:gd name="T51" fmla="*/ 2147483647 h 2166"/>
              <a:gd name="T52" fmla="*/ 2147483647 w 4164"/>
              <a:gd name="T53" fmla="*/ 2147483647 h 2166"/>
              <a:gd name="T54" fmla="*/ 2147483647 w 4164"/>
              <a:gd name="T55" fmla="*/ 2147483647 h 2166"/>
              <a:gd name="T56" fmla="*/ 2147483647 w 4164"/>
              <a:gd name="T57" fmla="*/ 2147483647 h 2166"/>
              <a:gd name="T58" fmla="*/ 2147483647 w 4164"/>
              <a:gd name="T59" fmla="*/ 2147483647 h 2166"/>
              <a:gd name="T60" fmla="*/ 2147483647 w 4164"/>
              <a:gd name="T61" fmla="*/ 2147483647 h 2166"/>
              <a:gd name="T62" fmla="*/ 2147483647 w 4164"/>
              <a:gd name="T63" fmla="*/ 2147483647 h 2166"/>
              <a:gd name="T64" fmla="*/ 2147483647 w 4164"/>
              <a:gd name="T65" fmla="*/ 2147483647 h 21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64"/>
              <a:gd name="T100" fmla="*/ 0 h 2166"/>
              <a:gd name="T101" fmla="*/ 4164 w 4164"/>
              <a:gd name="T102" fmla="*/ 2166 h 21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64" h="2166">
                <a:moveTo>
                  <a:pt x="0" y="2103"/>
                </a:moveTo>
                <a:lnTo>
                  <a:pt x="67" y="2155"/>
                </a:lnTo>
                <a:lnTo>
                  <a:pt x="122" y="2155"/>
                </a:lnTo>
                <a:lnTo>
                  <a:pt x="189" y="2166"/>
                </a:lnTo>
                <a:lnTo>
                  <a:pt x="256" y="2134"/>
                </a:lnTo>
                <a:lnTo>
                  <a:pt x="323" y="2134"/>
                </a:lnTo>
                <a:lnTo>
                  <a:pt x="378" y="2134"/>
                </a:lnTo>
                <a:lnTo>
                  <a:pt x="445" y="2062"/>
                </a:lnTo>
                <a:lnTo>
                  <a:pt x="512" y="1886"/>
                </a:lnTo>
                <a:lnTo>
                  <a:pt x="579" y="1616"/>
                </a:lnTo>
                <a:lnTo>
                  <a:pt x="634" y="1368"/>
                </a:lnTo>
                <a:lnTo>
                  <a:pt x="701" y="332"/>
                </a:lnTo>
                <a:lnTo>
                  <a:pt x="768" y="269"/>
                </a:lnTo>
                <a:lnTo>
                  <a:pt x="835" y="0"/>
                </a:lnTo>
                <a:lnTo>
                  <a:pt x="891" y="1015"/>
                </a:lnTo>
                <a:lnTo>
                  <a:pt x="957" y="1295"/>
                </a:lnTo>
                <a:lnTo>
                  <a:pt x="1024" y="1482"/>
                </a:lnTo>
                <a:lnTo>
                  <a:pt x="1091" y="1689"/>
                </a:lnTo>
                <a:lnTo>
                  <a:pt x="1158" y="1824"/>
                </a:lnTo>
                <a:lnTo>
                  <a:pt x="1214" y="1855"/>
                </a:lnTo>
                <a:lnTo>
                  <a:pt x="1280" y="1668"/>
                </a:lnTo>
                <a:lnTo>
                  <a:pt x="1347" y="1958"/>
                </a:lnTo>
                <a:lnTo>
                  <a:pt x="1414" y="2041"/>
                </a:lnTo>
                <a:lnTo>
                  <a:pt x="1470" y="1958"/>
                </a:lnTo>
                <a:lnTo>
                  <a:pt x="1536" y="2124"/>
                </a:lnTo>
                <a:lnTo>
                  <a:pt x="1603" y="1958"/>
                </a:lnTo>
                <a:lnTo>
                  <a:pt x="1670" y="2103"/>
                </a:lnTo>
                <a:lnTo>
                  <a:pt x="1726" y="2083"/>
                </a:lnTo>
                <a:lnTo>
                  <a:pt x="1793" y="2114"/>
                </a:lnTo>
                <a:lnTo>
                  <a:pt x="1859" y="2103"/>
                </a:lnTo>
                <a:lnTo>
                  <a:pt x="1926" y="2062"/>
                </a:lnTo>
                <a:lnTo>
                  <a:pt x="1982" y="2134"/>
                </a:lnTo>
                <a:lnTo>
                  <a:pt x="2049" y="2114"/>
                </a:lnTo>
                <a:lnTo>
                  <a:pt x="2116" y="2124"/>
                </a:lnTo>
                <a:lnTo>
                  <a:pt x="2182" y="2134"/>
                </a:lnTo>
                <a:lnTo>
                  <a:pt x="2238" y="2103"/>
                </a:lnTo>
                <a:lnTo>
                  <a:pt x="2305" y="2145"/>
                </a:lnTo>
                <a:lnTo>
                  <a:pt x="2372" y="2145"/>
                </a:lnTo>
                <a:lnTo>
                  <a:pt x="2438" y="2166"/>
                </a:lnTo>
                <a:lnTo>
                  <a:pt x="2494" y="2134"/>
                </a:lnTo>
                <a:lnTo>
                  <a:pt x="2561" y="2114"/>
                </a:lnTo>
                <a:lnTo>
                  <a:pt x="2628" y="2155"/>
                </a:lnTo>
                <a:lnTo>
                  <a:pt x="2695" y="2166"/>
                </a:lnTo>
                <a:lnTo>
                  <a:pt x="2750" y="2145"/>
                </a:lnTo>
                <a:lnTo>
                  <a:pt x="2817" y="2166"/>
                </a:lnTo>
                <a:lnTo>
                  <a:pt x="2884" y="2166"/>
                </a:lnTo>
                <a:lnTo>
                  <a:pt x="2951" y="2155"/>
                </a:lnTo>
                <a:lnTo>
                  <a:pt x="3006" y="2166"/>
                </a:lnTo>
                <a:lnTo>
                  <a:pt x="3073" y="2166"/>
                </a:lnTo>
                <a:lnTo>
                  <a:pt x="3140" y="2145"/>
                </a:lnTo>
                <a:lnTo>
                  <a:pt x="3207" y="2134"/>
                </a:lnTo>
                <a:lnTo>
                  <a:pt x="3274" y="2155"/>
                </a:lnTo>
                <a:lnTo>
                  <a:pt x="3329" y="2166"/>
                </a:lnTo>
                <a:lnTo>
                  <a:pt x="3396" y="2166"/>
                </a:lnTo>
                <a:lnTo>
                  <a:pt x="3463" y="2155"/>
                </a:lnTo>
                <a:lnTo>
                  <a:pt x="3530" y="2155"/>
                </a:lnTo>
                <a:lnTo>
                  <a:pt x="3585" y="2166"/>
                </a:lnTo>
                <a:lnTo>
                  <a:pt x="3652" y="2166"/>
                </a:lnTo>
                <a:lnTo>
                  <a:pt x="3719" y="2155"/>
                </a:lnTo>
                <a:lnTo>
                  <a:pt x="3786" y="2155"/>
                </a:lnTo>
                <a:lnTo>
                  <a:pt x="3841" y="2166"/>
                </a:lnTo>
                <a:lnTo>
                  <a:pt x="3908" y="2166"/>
                </a:lnTo>
                <a:lnTo>
                  <a:pt x="3975" y="2166"/>
                </a:lnTo>
                <a:lnTo>
                  <a:pt x="4042" y="2166"/>
                </a:lnTo>
                <a:lnTo>
                  <a:pt x="4098" y="2166"/>
                </a:lnTo>
                <a:lnTo>
                  <a:pt x="4164" y="2166"/>
                </a:lnTo>
              </a:path>
            </a:pathLst>
          </a:custGeom>
          <a:noFill/>
          <a:ln w="52388">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pPr algn="r" fontAlgn="base">
              <a:spcBef>
                <a:spcPct val="0"/>
              </a:spcBef>
              <a:spcAft>
                <a:spcPct val="0"/>
              </a:spcAft>
            </a:pPr>
            <a:endParaRPr lang="en-US" sz="2400">
              <a:solidFill>
                <a:srgbClr val="000000"/>
              </a:solidFill>
            </a:endParaRPr>
          </a:p>
        </p:txBody>
      </p:sp>
      <p:sp>
        <p:nvSpPr>
          <p:cNvPr id="10296" name="Text Box 60"/>
          <p:cNvSpPr txBox="1">
            <a:spLocks noChangeArrowheads="1"/>
          </p:cNvSpPr>
          <p:nvPr/>
        </p:nvSpPr>
        <p:spPr bwMode="auto">
          <a:xfrm>
            <a:off x="4296835" y="2520951"/>
            <a:ext cx="7088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2000" b="1">
                <a:solidFill>
                  <a:srgbClr val="FFFF00"/>
                </a:solidFill>
                <a:latin typeface="Tahoma" pitchFamily="34" charset="0"/>
              </a:rPr>
              <a:t>THC</a:t>
            </a:r>
          </a:p>
        </p:txBody>
      </p:sp>
      <p:sp>
        <p:nvSpPr>
          <p:cNvPr id="10297" name="Text Box 61"/>
          <p:cNvSpPr txBox="1">
            <a:spLocks noChangeArrowheads="1"/>
          </p:cNvSpPr>
          <p:nvPr/>
        </p:nvSpPr>
        <p:spPr bwMode="auto">
          <a:xfrm>
            <a:off x="4942419" y="2749551"/>
            <a:ext cx="14173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2000" b="1">
                <a:solidFill>
                  <a:srgbClr val="00FF00"/>
                </a:solidFill>
                <a:latin typeface="Tahoma" pitchFamily="34" charset="0"/>
              </a:rPr>
              <a:t>ALCOHOL</a:t>
            </a:r>
          </a:p>
        </p:txBody>
      </p:sp>
      <p:sp>
        <p:nvSpPr>
          <p:cNvPr id="10298" name="Line 62"/>
          <p:cNvSpPr>
            <a:spLocks noChangeShapeType="1"/>
          </p:cNvSpPr>
          <p:nvPr/>
        </p:nvSpPr>
        <p:spPr bwMode="auto">
          <a:xfrm flipH="1">
            <a:off x="4116919" y="3052766"/>
            <a:ext cx="1138767" cy="674687"/>
          </a:xfrm>
          <a:prstGeom prst="line">
            <a:avLst/>
          </a:prstGeom>
          <a:noFill/>
          <a:ln w="952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r" fontAlgn="base">
              <a:spcBef>
                <a:spcPct val="0"/>
              </a:spcBef>
              <a:spcAft>
                <a:spcPct val="0"/>
              </a:spcAft>
            </a:pPr>
            <a:endParaRPr lang="en-US" sz="2400">
              <a:solidFill>
                <a:srgbClr val="000000"/>
              </a:solidFill>
            </a:endParaRPr>
          </a:p>
        </p:txBody>
      </p:sp>
      <p:sp>
        <p:nvSpPr>
          <p:cNvPr id="10299" name="Line 63"/>
          <p:cNvSpPr>
            <a:spLocks noChangeShapeType="1"/>
          </p:cNvSpPr>
          <p:nvPr/>
        </p:nvSpPr>
        <p:spPr bwMode="auto">
          <a:xfrm flipH="1">
            <a:off x="3687233" y="2767016"/>
            <a:ext cx="882651" cy="579437"/>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r" fontAlgn="base">
              <a:spcBef>
                <a:spcPct val="0"/>
              </a:spcBef>
              <a:spcAft>
                <a:spcPct val="0"/>
              </a:spcAft>
            </a:pPr>
            <a:endParaRPr lang="en-US" sz="2400">
              <a:solidFill>
                <a:srgbClr val="000000"/>
              </a:solidFill>
            </a:endParaRPr>
          </a:p>
        </p:txBody>
      </p:sp>
      <p:sp>
        <p:nvSpPr>
          <p:cNvPr id="10300" name="Freeform 64"/>
          <p:cNvSpPr>
            <a:spLocks/>
          </p:cNvSpPr>
          <p:nvPr/>
        </p:nvSpPr>
        <p:spPr bwMode="auto">
          <a:xfrm>
            <a:off x="2277533" y="2930528"/>
            <a:ext cx="9169400" cy="3070225"/>
          </a:xfrm>
          <a:custGeom>
            <a:avLst/>
            <a:gdLst>
              <a:gd name="T0" fmla="*/ 2147483647 w 4419"/>
              <a:gd name="T1" fmla="*/ 2147483647 h 2374"/>
              <a:gd name="T2" fmla="*/ 2147483647 w 4419"/>
              <a:gd name="T3" fmla="*/ 2147483647 h 2374"/>
              <a:gd name="T4" fmla="*/ 2147483647 w 4419"/>
              <a:gd name="T5" fmla="*/ 2147483647 h 2374"/>
              <a:gd name="T6" fmla="*/ 2147483647 w 4419"/>
              <a:gd name="T7" fmla="*/ 2147483647 h 2374"/>
              <a:gd name="T8" fmla="*/ 2147483647 w 4419"/>
              <a:gd name="T9" fmla="*/ 2147483647 h 2374"/>
              <a:gd name="T10" fmla="*/ 2147483647 w 4419"/>
              <a:gd name="T11" fmla="*/ 2147483647 h 2374"/>
              <a:gd name="T12" fmla="*/ 2147483647 w 4419"/>
              <a:gd name="T13" fmla="*/ 0 h 2374"/>
              <a:gd name="T14" fmla="*/ 2147483647 w 4419"/>
              <a:gd name="T15" fmla="*/ 2147483647 h 2374"/>
              <a:gd name="T16" fmla="*/ 2147483647 w 4419"/>
              <a:gd name="T17" fmla="*/ 2147483647 h 2374"/>
              <a:gd name="T18" fmla="*/ 2147483647 w 4419"/>
              <a:gd name="T19" fmla="*/ 2147483647 h 2374"/>
              <a:gd name="T20" fmla="*/ 2147483647 w 4419"/>
              <a:gd name="T21" fmla="*/ 2147483647 h 2374"/>
              <a:gd name="T22" fmla="*/ 2147483647 w 4419"/>
              <a:gd name="T23" fmla="*/ 2147483647 h 2374"/>
              <a:gd name="T24" fmla="*/ 2147483647 w 4419"/>
              <a:gd name="T25" fmla="*/ 2147483647 h 2374"/>
              <a:gd name="T26" fmla="*/ 2147483647 w 4419"/>
              <a:gd name="T27" fmla="*/ 2147483647 h 2374"/>
              <a:gd name="T28" fmla="*/ 2147483647 w 4419"/>
              <a:gd name="T29" fmla="*/ 2147483647 h 2374"/>
              <a:gd name="T30" fmla="*/ 2147483647 w 4419"/>
              <a:gd name="T31" fmla="*/ 2147483647 h 2374"/>
              <a:gd name="T32" fmla="*/ 2147483647 w 4419"/>
              <a:gd name="T33" fmla="*/ 2147483647 h 2374"/>
              <a:gd name="T34" fmla="*/ 2147483647 w 4419"/>
              <a:gd name="T35" fmla="*/ 2147483647 h 2374"/>
              <a:gd name="T36" fmla="*/ 2147483647 w 4419"/>
              <a:gd name="T37" fmla="*/ 2147483647 h 2374"/>
              <a:gd name="T38" fmla="*/ 2147483647 w 4419"/>
              <a:gd name="T39" fmla="*/ 2147483647 h 2374"/>
              <a:gd name="T40" fmla="*/ 2147483647 w 4419"/>
              <a:gd name="T41" fmla="*/ 2147483647 h 2374"/>
              <a:gd name="T42" fmla="*/ 2147483647 w 4419"/>
              <a:gd name="T43" fmla="*/ 2147483647 h 2374"/>
              <a:gd name="T44" fmla="*/ 2147483647 w 4419"/>
              <a:gd name="T45" fmla="*/ 2147483647 h 2374"/>
              <a:gd name="T46" fmla="*/ 2147483647 w 4419"/>
              <a:gd name="T47" fmla="*/ 2147483647 h 2374"/>
              <a:gd name="T48" fmla="*/ 2147483647 w 4419"/>
              <a:gd name="T49" fmla="*/ 2147483647 h 2374"/>
              <a:gd name="T50" fmla="*/ 2147483647 w 4419"/>
              <a:gd name="T51" fmla="*/ 2147483647 h 2374"/>
              <a:gd name="T52" fmla="*/ 2147483647 w 4419"/>
              <a:gd name="T53" fmla="*/ 2147483647 h 2374"/>
              <a:gd name="T54" fmla="*/ 2147483647 w 4419"/>
              <a:gd name="T55" fmla="*/ 2147483647 h 2374"/>
              <a:gd name="T56" fmla="*/ 2147483647 w 4419"/>
              <a:gd name="T57" fmla="*/ 2147483647 h 2374"/>
              <a:gd name="T58" fmla="*/ 2147483647 w 4419"/>
              <a:gd name="T59" fmla="*/ 2147483647 h 2374"/>
              <a:gd name="T60" fmla="*/ 2147483647 w 4419"/>
              <a:gd name="T61" fmla="*/ 2147483647 h 2374"/>
              <a:gd name="T62" fmla="*/ 2147483647 w 4419"/>
              <a:gd name="T63" fmla="*/ 2147483647 h 2374"/>
              <a:gd name="T64" fmla="*/ 2147483647 w 4419"/>
              <a:gd name="T65" fmla="*/ 2147483647 h 2374"/>
              <a:gd name="T66" fmla="*/ 2147483647 w 4419"/>
              <a:gd name="T67" fmla="*/ 2147483647 h 2374"/>
              <a:gd name="T68" fmla="*/ 2147483647 w 4419"/>
              <a:gd name="T69" fmla="*/ 2147483647 h 23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419"/>
              <a:gd name="T106" fmla="*/ 0 h 2374"/>
              <a:gd name="T107" fmla="*/ 4419 w 4419"/>
              <a:gd name="T108" fmla="*/ 2374 h 23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419" h="2374">
                <a:moveTo>
                  <a:pt x="0" y="2374"/>
                </a:moveTo>
                <a:lnTo>
                  <a:pt x="62" y="2374"/>
                </a:lnTo>
                <a:lnTo>
                  <a:pt x="123" y="2365"/>
                </a:lnTo>
                <a:lnTo>
                  <a:pt x="185" y="2365"/>
                </a:lnTo>
                <a:lnTo>
                  <a:pt x="247" y="2339"/>
                </a:lnTo>
                <a:lnTo>
                  <a:pt x="309" y="2330"/>
                </a:lnTo>
                <a:lnTo>
                  <a:pt x="380" y="2312"/>
                </a:lnTo>
                <a:lnTo>
                  <a:pt x="442" y="2206"/>
                </a:lnTo>
                <a:lnTo>
                  <a:pt x="504" y="2206"/>
                </a:lnTo>
                <a:lnTo>
                  <a:pt x="565" y="2136"/>
                </a:lnTo>
                <a:lnTo>
                  <a:pt x="627" y="1844"/>
                </a:lnTo>
                <a:lnTo>
                  <a:pt x="689" y="1368"/>
                </a:lnTo>
                <a:lnTo>
                  <a:pt x="751" y="873"/>
                </a:lnTo>
                <a:lnTo>
                  <a:pt x="822" y="0"/>
                </a:lnTo>
                <a:lnTo>
                  <a:pt x="884" y="803"/>
                </a:lnTo>
                <a:lnTo>
                  <a:pt x="945" y="414"/>
                </a:lnTo>
                <a:lnTo>
                  <a:pt x="1007" y="856"/>
                </a:lnTo>
                <a:lnTo>
                  <a:pt x="1069" y="962"/>
                </a:lnTo>
                <a:lnTo>
                  <a:pt x="1131" y="1174"/>
                </a:lnTo>
                <a:lnTo>
                  <a:pt x="1202" y="1226"/>
                </a:lnTo>
                <a:lnTo>
                  <a:pt x="1264" y="53"/>
                </a:lnTo>
                <a:lnTo>
                  <a:pt x="1325" y="1553"/>
                </a:lnTo>
                <a:lnTo>
                  <a:pt x="1387" y="1474"/>
                </a:lnTo>
                <a:lnTo>
                  <a:pt x="1449" y="1377"/>
                </a:lnTo>
                <a:lnTo>
                  <a:pt x="1511" y="1650"/>
                </a:lnTo>
                <a:lnTo>
                  <a:pt x="1573" y="132"/>
                </a:lnTo>
                <a:lnTo>
                  <a:pt x="1644" y="1580"/>
                </a:lnTo>
                <a:lnTo>
                  <a:pt x="1706" y="1712"/>
                </a:lnTo>
                <a:lnTo>
                  <a:pt x="1767" y="1659"/>
                </a:lnTo>
                <a:lnTo>
                  <a:pt x="1829" y="1703"/>
                </a:lnTo>
                <a:lnTo>
                  <a:pt x="1891" y="723"/>
                </a:lnTo>
                <a:lnTo>
                  <a:pt x="1953" y="1394"/>
                </a:lnTo>
                <a:lnTo>
                  <a:pt x="2024" y="1500"/>
                </a:lnTo>
                <a:lnTo>
                  <a:pt x="2086" y="1482"/>
                </a:lnTo>
                <a:lnTo>
                  <a:pt x="2147" y="1518"/>
                </a:lnTo>
                <a:lnTo>
                  <a:pt x="2209" y="820"/>
                </a:lnTo>
                <a:lnTo>
                  <a:pt x="2271" y="1465"/>
                </a:lnTo>
                <a:lnTo>
                  <a:pt x="2333" y="1288"/>
                </a:lnTo>
                <a:lnTo>
                  <a:pt x="2395" y="1500"/>
                </a:lnTo>
                <a:lnTo>
                  <a:pt x="2466" y="1474"/>
                </a:lnTo>
                <a:lnTo>
                  <a:pt x="2528" y="1041"/>
                </a:lnTo>
                <a:lnTo>
                  <a:pt x="2589" y="1279"/>
                </a:lnTo>
                <a:lnTo>
                  <a:pt x="2651" y="1597"/>
                </a:lnTo>
                <a:lnTo>
                  <a:pt x="2713" y="1527"/>
                </a:lnTo>
                <a:lnTo>
                  <a:pt x="2775" y="1430"/>
                </a:lnTo>
                <a:lnTo>
                  <a:pt x="2846" y="1094"/>
                </a:lnTo>
                <a:lnTo>
                  <a:pt x="2908" y="1756"/>
                </a:lnTo>
                <a:lnTo>
                  <a:pt x="2969" y="1350"/>
                </a:lnTo>
                <a:lnTo>
                  <a:pt x="3031" y="1235"/>
                </a:lnTo>
                <a:lnTo>
                  <a:pt x="3093" y="1553"/>
                </a:lnTo>
                <a:lnTo>
                  <a:pt x="3155" y="1306"/>
                </a:lnTo>
                <a:lnTo>
                  <a:pt x="3217" y="1986"/>
                </a:lnTo>
                <a:lnTo>
                  <a:pt x="3288" y="1580"/>
                </a:lnTo>
                <a:lnTo>
                  <a:pt x="3350" y="1950"/>
                </a:lnTo>
                <a:lnTo>
                  <a:pt x="3411" y="1447"/>
                </a:lnTo>
                <a:lnTo>
                  <a:pt x="3473" y="1271"/>
                </a:lnTo>
                <a:lnTo>
                  <a:pt x="3535" y="1518"/>
                </a:lnTo>
                <a:lnTo>
                  <a:pt x="3597" y="1535"/>
                </a:lnTo>
                <a:lnTo>
                  <a:pt x="3668" y="1385"/>
                </a:lnTo>
                <a:lnTo>
                  <a:pt x="3730" y="1730"/>
                </a:lnTo>
                <a:lnTo>
                  <a:pt x="3791" y="1456"/>
                </a:lnTo>
                <a:lnTo>
                  <a:pt x="3853" y="1836"/>
                </a:lnTo>
                <a:lnTo>
                  <a:pt x="3915" y="2047"/>
                </a:lnTo>
                <a:lnTo>
                  <a:pt x="3977" y="1853"/>
                </a:lnTo>
                <a:lnTo>
                  <a:pt x="4039" y="1924"/>
                </a:lnTo>
                <a:lnTo>
                  <a:pt x="4110" y="1836"/>
                </a:lnTo>
                <a:lnTo>
                  <a:pt x="4171" y="1836"/>
                </a:lnTo>
                <a:lnTo>
                  <a:pt x="4233" y="1765"/>
                </a:lnTo>
                <a:lnTo>
                  <a:pt x="4295" y="1897"/>
                </a:lnTo>
                <a:lnTo>
                  <a:pt x="4357" y="2003"/>
                </a:lnTo>
                <a:lnTo>
                  <a:pt x="4419" y="2091"/>
                </a:lnTo>
              </a:path>
            </a:pathLst>
          </a:cu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r" fontAlgn="base">
              <a:spcBef>
                <a:spcPct val="0"/>
              </a:spcBef>
              <a:spcAft>
                <a:spcPct val="0"/>
              </a:spcAft>
            </a:pPr>
            <a:endParaRPr lang="en-US" sz="2400">
              <a:solidFill>
                <a:srgbClr val="000000"/>
              </a:solidFill>
            </a:endParaRPr>
          </a:p>
        </p:txBody>
      </p:sp>
      <p:sp>
        <p:nvSpPr>
          <p:cNvPr id="10301" name="Text Box 65"/>
          <p:cNvSpPr txBox="1">
            <a:spLocks noChangeArrowheads="1"/>
          </p:cNvSpPr>
          <p:nvPr/>
        </p:nvSpPr>
        <p:spPr bwMode="auto">
          <a:xfrm>
            <a:off x="2252133" y="2216151"/>
            <a:ext cx="14318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lang="en-US" altLang="en-US" sz="2000" b="1">
                <a:solidFill>
                  <a:srgbClr val="FF0000"/>
                </a:solidFill>
                <a:latin typeface="Tahoma" pitchFamily="34" charset="0"/>
              </a:rPr>
              <a:t>TOBACCO</a:t>
            </a:r>
          </a:p>
        </p:txBody>
      </p:sp>
      <p:sp>
        <p:nvSpPr>
          <p:cNvPr id="10302" name="Line 66"/>
          <p:cNvSpPr>
            <a:spLocks noChangeShapeType="1"/>
          </p:cNvSpPr>
          <p:nvPr/>
        </p:nvSpPr>
        <p:spPr bwMode="auto">
          <a:xfrm>
            <a:off x="2762253" y="2357438"/>
            <a:ext cx="908049" cy="144621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r" fontAlgn="base">
              <a:spcBef>
                <a:spcPct val="0"/>
              </a:spcBef>
              <a:spcAft>
                <a:spcPct val="0"/>
              </a:spcAft>
            </a:pPr>
            <a:endParaRPr lang="en-US" sz="2400">
              <a:solidFill>
                <a:srgbClr val="000000"/>
              </a:solidFill>
            </a:endParaRPr>
          </a:p>
        </p:txBody>
      </p:sp>
      <p:sp>
        <p:nvSpPr>
          <p:cNvPr id="10303" name="Text Box 70"/>
          <p:cNvSpPr txBox="1">
            <a:spLocks noChangeArrowheads="1"/>
          </p:cNvSpPr>
          <p:nvPr/>
        </p:nvSpPr>
        <p:spPr bwMode="auto">
          <a:xfrm>
            <a:off x="406400" y="193678"/>
            <a:ext cx="10462228" cy="72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ctr" eaLnBrk="1" fontAlgn="base" hangingPunct="1">
              <a:lnSpc>
                <a:spcPct val="85000"/>
              </a:lnSpc>
              <a:spcBef>
                <a:spcPct val="50000"/>
              </a:spcBef>
              <a:spcAft>
                <a:spcPct val="0"/>
              </a:spcAft>
              <a:buClrTx/>
              <a:buSzTx/>
              <a:buFontTx/>
              <a:buNone/>
            </a:pPr>
            <a:r>
              <a:rPr lang="en-US" altLang="en-US" sz="2400" b="1" dirty="0">
                <a:solidFill>
                  <a:srgbClr val="FFFFFF"/>
                </a:solidFill>
                <a:latin typeface="Tahoma" pitchFamily="34" charset="0"/>
              </a:rPr>
              <a:t>"Drug addiction is a developmental disorder with high prevalence among adolescents."</a:t>
            </a:r>
          </a:p>
        </p:txBody>
      </p:sp>
      <p:sp>
        <p:nvSpPr>
          <p:cNvPr id="10304" name="Rectangle 71"/>
          <p:cNvSpPr>
            <a:spLocks noGrp="1" noChangeArrowheads="1"/>
          </p:cNvSpPr>
          <p:nvPr>
            <p:ph idx="1"/>
          </p:nvPr>
        </p:nvSpPr>
        <p:spPr/>
        <p:txBody>
          <a:bodyPr/>
          <a:lstStyle/>
          <a:p>
            <a:pPr eaLnBrk="1" hangingPunct="1"/>
            <a:endParaRPr lang="sr-Latn-CS" altLang="en-US"/>
          </a:p>
        </p:txBody>
      </p:sp>
    </p:spTree>
    <p:extLst>
      <p:ext uri="{BB962C8B-B14F-4D97-AF65-F5344CB8AC3E}">
        <p14:creationId xmlns:p14="http://schemas.microsoft.com/office/powerpoint/2010/main" val="2891278732"/>
      </p:ext>
    </p:extLst>
  </p:cSld>
  <p:clrMapOvr>
    <a:masterClrMapping/>
  </p:clrMapOvr>
  <p:transition advTm="40908"/>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t>Marijuana...</a:t>
            </a:r>
            <a:endParaRPr lang="en-US" sz="3200" dirty="0"/>
          </a:p>
        </p:txBody>
      </p:sp>
      <p:sp>
        <p:nvSpPr>
          <p:cNvPr id="20483" name="Content Placeholder 4"/>
          <p:cNvSpPr>
            <a:spLocks noGrp="1"/>
          </p:cNvSpPr>
          <p:nvPr>
            <p:ph idx="1"/>
          </p:nvPr>
        </p:nvSpPr>
        <p:spPr>
          <a:xfrm>
            <a:off x="2011937" y="1302268"/>
            <a:ext cx="9337041" cy="4351338"/>
          </a:xfrm>
        </p:spPr>
        <p:txBody>
          <a:bodyPr/>
          <a:lstStyle/>
          <a:p>
            <a:pPr marL="0" indent="0">
              <a:buNone/>
            </a:pPr>
            <a:r>
              <a:rPr dirty="0"/>
              <a:t>Intake and intoxication</a:t>
            </a:r>
          </a:p>
          <a:p>
            <a:endParaRPr lang="sr-Cyrl-RS" sz="1800" dirty="0"/>
          </a:p>
          <a:p>
            <a:r>
              <a:rPr sz="2000" dirty="0"/>
              <a:t>420 chemicals (30 to 60 </a:t>
            </a:r>
            <a:r>
              <a:rPr sz="2000" dirty="0" err="1"/>
              <a:t>cannabinoids</a:t>
            </a:r>
            <a:r>
              <a:rPr sz="2000" dirty="0"/>
              <a:t> - the most potent being delta-9-tetrahydrocannabinol or THC)</a:t>
            </a:r>
            <a:r>
              <a:rPr lang="sr-Latn-RS" sz="2000" dirty="0"/>
              <a:t>.</a:t>
            </a:r>
            <a:endParaRPr sz="2000" dirty="0"/>
          </a:p>
          <a:p>
            <a:r>
              <a:rPr sz="2000" dirty="0"/>
              <a:t>Oral application, effects of intoxication - within 30 minutes</a:t>
            </a:r>
            <a:r>
              <a:rPr lang="sr-Latn-RS" sz="2000" dirty="0"/>
              <a:t>.</a:t>
            </a:r>
            <a:endParaRPr sz="2000" dirty="0"/>
          </a:p>
          <a:p>
            <a:r>
              <a:rPr sz="2000" dirty="0"/>
              <a:t>Smoking and inhalation, effects - within a few minutes</a:t>
            </a:r>
            <a:r>
              <a:rPr lang="sr-Latn-RS" sz="2000" dirty="0"/>
              <a:t>.</a:t>
            </a:r>
            <a:endParaRPr sz="2000" dirty="0"/>
          </a:p>
          <a:p>
            <a:r>
              <a:rPr sz="2000" dirty="0"/>
              <a:t>59% of THC is absorbed through smoking; 3% of THC through oral ingestion</a:t>
            </a:r>
            <a:r>
              <a:rPr lang="sr-Latn-RS" sz="2000" dirty="0"/>
              <a:t>.</a:t>
            </a:r>
            <a:endParaRPr sz="2000" dirty="0"/>
          </a:p>
          <a:p>
            <a:r>
              <a:rPr sz="2000" dirty="0"/>
              <a:t>THC effects last for 3-4 hours when smoked; longer with oral ingestion</a:t>
            </a:r>
            <a:r>
              <a:rPr lang="sr-Latn-RS" sz="2000" dirty="0"/>
              <a:t>.</a:t>
            </a:r>
            <a:endParaRPr sz="2000" dirty="0"/>
          </a:p>
          <a:p>
            <a:r>
              <a:rPr sz="2000" dirty="0"/>
              <a:t>In the 1960s, a "joint" contained 1-3% THC; today it is significantly higher (4-15%)</a:t>
            </a:r>
            <a:r>
              <a:rPr lang="sr-Latn-RS" sz="2000" dirty="0"/>
              <a:t>.</a:t>
            </a:r>
            <a:endParaRPr sz="2000" dirty="0"/>
          </a:p>
          <a:p>
            <a:r>
              <a:rPr sz="2000" dirty="0"/>
              <a:t>New technology - </a:t>
            </a:r>
            <a:r>
              <a:rPr sz="2000" dirty="0" err="1"/>
              <a:t>colchicine</a:t>
            </a:r>
            <a:r>
              <a:rPr sz="2000" dirty="0"/>
              <a:t> leads to the creation of a </a:t>
            </a:r>
            <a:r>
              <a:rPr sz="2000" dirty="0" err="1"/>
              <a:t>polyploid</a:t>
            </a:r>
            <a:r>
              <a:rPr sz="2000" dirty="0"/>
              <a:t> plant - a genetically mutated plant with higher concentrations of THC.</a:t>
            </a:r>
          </a:p>
          <a:p>
            <a:r>
              <a:rPr sz="2000" dirty="0"/>
              <a:t>1 "joint" today is equivalent to the amount of 3-5 "joints" in the 1960s.</a:t>
            </a:r>
          </a:p>
          <a:p>
            <a:endParaRPr lang="en-US" sz="2000" dirty="0"/>
          </a:p>
        </p:txBody>
      </p:sp>
      <p:sp>
        <p:nvSpPr>
          <p:cNvPr id="13" name="Rectangle 12"/>
          <p:cNvSpPr/>
          <p:nvPr/>
        </p:nvSpPr>
        <p:spPr>
          <a:xfrm>
            <a:off x="1" y="1334530"/>
            <a:ext cx="1676400" cy="5538402"/>
          </a:xfrm>
          <a:prstGeom prst="rect">
            <a:avLst/>
          </a:prstGeom>
          <a:solidFill>
            <a:srgbClr val="DBDBDB">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7" name="TextBox 6"/>
          <p:cNvSpPr txBox="1"/>
          <p:nvPr/>
        </p:nvSpPr>
        <p:spPr>
          <a:xfrm>
            <a:off x="672360" y="4394126"/>
            <a:ext cx="2354583" cy="300082"/>
          </a:xfrm>
          <a:prstGeom prst="rect">
            <a:avLst/>
          </a:prstGeom>
          <a:noFill/>
        </p:spPr>
        <p:txBody>
          <a:bodyPr wrap="square" rtlCol="0">
            <a:spAutoFit/>
          </a:bodyPr>
          <a:lstStyle/>
          <a:p>
            <a:pPr algn="r"/>
            <a:r>
              <a:rPr lang="en-US" sz="1350" i="1" dirty="0">
                <a:solidFill>
                  <a:prstClr val="black"/>
                </a:solidFill>
              </a:rPr>
              <a:t>-  </a:t>
            </a:r>
          </a:p>
        </p:txBody>
      </p:sp>
    </p:spTree>
    <p:extLst>
      <p:ext uri="{BB962C8B-B14F-4D97-AF65-F5344CB8AC3E}">
        <p14:creationId xmlns:p14="http://schemas.microsoft.com/office/powerpoint/2010/main" val="1788154262"/>
      </p:ext>
    </p:extLst>
  </p:cSld>
  <p:clrMapOvr>
    <a:masterClrMapping/>
  </p:clrMapOvr>
  <mc:AlternateContent xmlns:mc="http://schemas.openxmlformats.org/markup-compatibility/2006" xmlns:p14="http://schemas.microsoft.com/office/powerpoint/2010/main">
    <mc:Choice Requires="p14">
      <p:transition spd="slow" p14:dur="2000" advTm="108594"/>
    </mc:Choice>
    <mc:Fallback xmlns="">
      <p:transition spd="slow" advTm="108594"/>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C183D7F6-B498-43B3-948B-1728B52AA6E4}">
                <adec:decorative xmlns:adec="http://schemas.microsoft.com/office/drawing/2017/decorative" xmlns=""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0515600" cy="6858000"/>
          </a:xfrm>
          <a:prstGeom prst="rect">
            <a:avLst/>
          </a:prstGeom>
          <a:effectLst>
            <a:softEdge rad="63500"/>
          </a:effectLst>
        </p:spPr>
      </p:pic>
      <p:graphicFrame>
        <p:nvGraphicFramePr>
          <p:cNvPr id="6" name="Diagram 5"/>
          <p:cNvGraphicFramePr/>
          <p:nvPr>
            <p:extLst>
              <p:ext uri="{D42A27DB-BD31-4B8C-83A1-F6EECF244321}">
                <p14:modId xmlns:p14="http://schemas.microsoft.com/office/powerpoint/2010/main" val="608606947"/>
              </p:ext>
            </p:extLst>
          </p:nvPr>
        </p:nvGraphicFramePr>
        <p:xfrm>
          <a:off x="3814969" y="522115"/>
          <a:ext cx="6959971" cy="58137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98711293"/>
      </p:ext>
    </p:extLst>
  </p:cSld>
  <p:clrMapOvr>
    <a:masterClrMapping/>
  </p:clrMapOvr>
  <mc:AlternateContent xmlns:mc="http://schemas.openxmlformats.org/markup-compatibility/2006" xmlns:p14="http://schemas.microsoft.com/office/powerpoint/2010/main">
    <mc:Choice Requires="p14">
      <p:transition p14:dur="10" advTm="29479"/>
    </mc:Choice>
    <mc:Fallback xmlns="">
      <p:transition advTm="29479"/>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9" y="1145452"/>
            <a:ext cx="9031519" cy="4678327"/>
          </a:xfrm>
          <a:prstGeom prst="rect">
            <a:avLst/>
          </a:prstGeom>
          <a:solidFill>
            <a:srgbClr val="0F42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p:nvCxnSpPr>
        <p:spPr>
          <a:xfrm>
            <a:off x="318979" y="285306"/>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18979" y="6530162"/>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08345" y="285306"/>
            <a:ext cx="10632"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855310" y="285306"/>
            <a:ext cx="1"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7325" y="1822699"/>
            <a:ext cx="8026347" cy="1477328"/>
          </a:xfrm>
          <a:prstGeom prst="rect">
            <a:avLst/>
          </a:prstGeom>
          <a:noFill/>
        </p:spPr>
        <p:txBody>
          <a:bodyPr wrap="square" rtlCol="0">
            <a:spAutoFit/>
          </a:bodyPr>
          <a:lstStyle/>
          <a:p>
            <a:endParaRPr lang="en-US" sz="5400" b="1" dirty="0">
              <a:solidFill>
                <a:schemeClr val="bg1"/>
              </a:solidFill>
            </a:endParaRPr>
          </a:p>
          <a:p>
            <a:r>
              <a:rPr sz="3600" dirty="0">
                <a:solidFill>
                  <a:schemeClr val="bg1"/>
                </a:solidFill>
              </a:rPr>
              <a:t>Treatment of substance use disorders</a:t>
            </a:r>
            <a:endParaRPr lang="en-US" sz="3600" dirty="0">
              <a:solidFill>
                <a:schemeClr val="bg1"/>
              </a:solidFill>
            </a:endParaRPr>
          </a:p>
        </p:txBody>
      </p:sp>
    </p:spTree>
    <p:extLst>
      <p:ext uri="{BB962C8B-B14F-4D97-AF65-F5344CB8AC3E}">
        <p14:creationId xmlns:p14="http://schemas.microsoft.com/office/powerpoint/2010/main" val="3782919871"/>
      </p:ext>
    </p:extLst>
  </p:cSld>
  <p:clrMapOvr>
    <a:masterClrMapping/>
  </p:clrMapOvr>
  <mc:AlternateContent xmlns:mc="http://schemas.openxmlformats.org/markup-compatibility/2006" xmlns:p14="http://schemas.microsoft.com/office/powerpoint/2010/main">
    <mc:Choice Requires="p14">
      <p:transition spd="slow" p14:dur="2000" advTm="2159"/>
    </mc:Choice>
    <mc:Fallback xmlns="">
      <p:transition spd="slow" advTm="215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t>A disease that is treated...</a:t>
            </a:r>
            <a:endParaRPr lang="en-US" sz="3200" dirty="0"/>
          </a:p>
        </p:txBody>
      </p:sp>
      <p:sp>
        <p:nvSpPr>
          <p:cNvPr id="20483" name="Content Placeholder 4"/>
          <p:cNvSpPr>
            <a:spLocks noGrp="1"/>
          </p:cNvSpPr>
          <p:nvPr>
            <p:ph idx="1"/>
          </p:nvPr>
        </p:nvSpPr>
        <p:spPr>
          <a:xfrm>
            <a:off x="3546389" y="1545336"/>
            <a:ext cx="7883611" cy="4351338"/>
          </a:xfrm>
        </p:spPr>
        <p:txBody>
          <a:bodyPr/>
          <a:lstStyle/>
          <a:p>
            <a:r>
              <a:t>Substance abuse disorders can be prevented and treated.</a:t>
            </a:r>
          </a:p>
          <a:p>
            <a:r>
              <a:t>Successful treatment of substance abuse disorders is highly individualized and includes:</a:t>
            </a:r>
          </a:p>
          <a:p>
            <a:r>
              <a:t>Medicines</a:t>
            </a:r>
          </a:p>
          <a:p>
            <a:r>
              <a:t>Behavioral interventions</a:t>
            </a:r>
          </a:p>
          <a:p>
            <a:r>
              <a:t>Mutual support</a:t>
            </a:r>
            <a:endParaRPr lang="en-US" dirty="0"/>
          </a:p>
        </p:txBody>
      </p:sp>
      <p:sp>
        <p:nvSpPr>
          <p:cNvPr id="13" name="Rectangle 12"/>
          <p:cNvSpPr/>
          <p:nvPr/>
        </p:nvSpPr>
        <p:spPr>
          <a:xfrm>
            <a:off x="0" y="1334530"/>
            <a:ext cx="3115141" cy="5538402"/>
          </a:xfrm>
          <a:prstGeom prst="rect">
            <a:avLst/>
          </a:prstGeom>
          <a:solidFill>
            <a:srgbClr val="DBDBDB">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7" name="TextBox 6"/>
          <p:cNvSpPr txBox="1"/>
          <p:nvPr/>
        </p:nvSpPr>
        <p:spPr>
          <a:xfrm>
            <a:off x="672360" y="4394126"/>
            <a:ext cx="2354583" cy="1200329"/>
          </a:xfrm>
          <a:prstGeom prst="rect">
            <a:avLst/>
          </a:prstGeom>
          <a:noFill/>
        </p:spPr>
        <p:txBody>
          <a:bodyPr wrap="square" rtlCol="0">
            <a:spAutoFit/>
          </a:bodyPr>
          <a:lstStyle/>
          <a:p>
            <a:pPr algn="r"/>
            <a:r>
              <a:rPr i="1" dirty="0"/>
              <a:t>Dr. Nora </a:t>
            </a:r>
            <a:r>
              <a:rPr i="1" dirty="0" err="1"/>
              <a:t>Volkow</a:t>
            </a:r>
            <a:r>
              <a:rPr i="1" dirty="0"/>
              <a:t>, from the National Institute on Drug Abuse</a:t>
            </a:r>
            <a:r>
              <a:rPr dirty="0"/>
              <a:t>.</a:t>
            </a:r>
          </a:p>
        </p:txBody>
      </p:sp>
      <p:sp>
        <p:nvSpPr>
          <p:cNvPr id="6" name="TextBox 5"/>
          <p:cNvSpPr txBox="1"/>
          <p:nvPr/>
        </p:nvSpPr>
        <p:spPr>
          <a:xfrm>
            <a:off x="273805" y="1438389"/>
            <a:ext cx="2753131" cy="2308324"/>
          </a:xfrm>
          <a:prstGeom prst="rect">
            <a:avLst/>
          </a:prstGeom>
          <a:noFill/>
        </p:spPr>
        <p:txBody>
          <a:bodyPr wrap="square" rtlCol="0">
            <a:spAutoFit/>
          </a:bodyPr>
          <a:lstStyle/>
          <a:p>
            <a:r>
              <a:rPr lang="en-US" b="1" dirty="0">
                <a:solidFill>
                  <a:schemeClr val="accent2">
                    <a:lumMod val="75000"/>
                  </a:schemeClr>
                </a:solidFill>
                <a:latin typeface="Arial" panose="020B0604020202020204" pitchFamily="34" charset="0"/>
                <a:cs typeface="Arial" panose="020B0604020202020204" pitchFamily="34" charset="0"/>
              </a:rPr>
              <a:t>"The new revolutionary discoveries about the brain have led to a revolution in our understanding of addiction, enabling us to effectively respond to the problem."</a:t>
            </a:r>
          </a:p>
        </p:txBody>
      </p:sp>
      <p:sp>
        <p:nvSpPr>
          <p:cNvPr id="11" name="TextBox 10"/>
          <p:cNvSpPr txBox="1"/>
          <p:nvPr/>
        </p:nvSpPr>
        <p:spPr>
          <a:xfrm>
            <a:off x="173620" y="6134583"/>
            <a:ext cx="11673573" cy="646331"/>
          </a:xfrm>
          <a:prstGeom prst="rect">
            <a:avLst/>
          </a:prstGeom>
          <a:noFill/>
        </p:spPr>
        <p:txBody>
          <a:bodyPr wrap="square" rtlCol="0">
            <a:spAutoFit/>
          </a:bodyPr>
          <a:lstStyle/>
          <a:p>
            <a:pPr algn="r"/>
            <a:r>
              <a:rPr i="1" dirty="0"/>
              <a:t>The references cited in the original text, (National Institute on Drug Abuse, 2018c; Longo, 2016), pertain to the field of medical research on drug abuse</a:t>
            </a:r>
            <a:r>
              <a:rPr dirty="0"/>
              <a:t>.</a:t>
            </a:r>
          </a:p>
        </p:txBody>
      </p:sp>
    </p:spTree>
    <p:extLst>
      <p:ext uri="{BB962C8B-B14F-4D97-AF65-F5344CB8AC3E}">
        <p14:creationId xmlns:p14="http://schemas.microsoft.com/office/powerpoint/2010/main" val="2750661098"/>
      </p:ext>
    </p:extLst>
  </p:cSld>
  <p:clrMapOvr>
    <a:masterClrMapping/>
  </p:clrMapOvr>
  <mc:AlternateContent xmlns:mc="http://schemas.openxmlformats.org/markup-compatibility/2006" xmlns:p14="http://schemas.microsoft.com/office/powerpoint/2010/main">
    <mc:Choice Requires="p14">
      <p:transition spd="slow" p14:dur="2000" advTm="52519"/>
    </mc:Choice>
    <mc:Fallback xmlns="">
      <p:transition spd="slow" advTm="5251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graph showing comparison of relapse rates between substance use disorders and other chronic illnesses. Y-axis shows the percentage of patients who relapse. Substance use x-axis bar is 40-60%. Hypertension x-axis bar is 50-70%. Asthma x-axis bar is 50-60%. "/>
          <p:cNvPicPr>
            <a:picLocks noChangeAspect="1"/>
          </p:cNvPicPr>
          <p:nvPr/>
        </p:nvPicPr>
        <p:blipFill rotWithShape="1">
          <a:blip r:embed="rId3" cstate="print">
            <a:extLst>
              <a:ext uri="{28A0092B-C50C-407E-A947-70E740481C1C}">
                <a14:useLocalDpi xmlns:a14="http://schemas.microsoft.com/office/drawing/2010/main" val="0"/>
              </a:ext>
            </a:extLst>
          </a:blip>
          <a:srcRect t="2393"/>
          <a:stretch/>
        </p:blipFill>
        <p:spPr>
          <a:xfrm>
            <a:off x="3079286" y="1219200"/>
            <a:ext cx="5620209" cy="5667270"/>
          </a:xfrm>
          <a:prstGeom prst="rect">
            <a:avLst/>
          </a:prstGeom>
        </p:spPr>
      </p:pic>
      <p:sp>
        <p:nvSpPr>
          <p:cNvPr id="5" name="Title 1">
            <a:extLst>
              <a:ext uri="{FF2B5EF4-FFF2-40B4-BE49-F238E27FC236}">
                <a16:creationId xmlns:a16="http://schemas.microsoft.com/office/drawing/2014/main" id="{600ADE9B-F383-4C2C-96DB-E29746084B96}"/>
              </a:ext>
            </a:extLst>
          </p:cNvPr>
          <p:cNvSpPr txBox="1">
            <a:spLocks/>
          </p:cNvSpPr>
          <p:nvPr/>
        </p:nvSpPr>
        <p:spPr>
          <a:xfrm>
            <a:off x="0" y="0"/>
            <a:ext cx="12192000" cy="1216152"/>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defRPr/>
            </a:pPr>
            <a:r>
              <a:t>Relapse of other chronic diseases.</a:t>
            </a:r>
            <a:endParaRPr lang="en-US" sz="3200" dirty="0">
              <a:cs typeface="Arial" charset="0"/>
            </a:endParaRPr>
          </a:p>
        </p:txBody>
      </p:sp>
      <p:sp>
        <p:nvSpPr>
          <p:cNvPr id="7" name="TextBox 6"/>
          <p:cNvSpPr txBox="1"/>
          <p:nvPr/>
        </p:nvSpPr>
        <p:spPr>
          <a:xfrm>
            <a:off x="8785186" y="6384468"/>
            <a:ext cx="2873016" cy="369332"/>
          </a:xfrm>
          <a:prstGeom prst="rect">
            <a:avLst/>
          </a:prstGeom>
          <a:noFill/>
        </p:spPr>
        <p:txBody>
          <a:bodyPr wrap="square" rtlCol="0">
            <a:spAutoFit/>
          </a:bodyPr>
          <a:lstStyle/>
          <a:p>
            <a:pPr algn="r"/>
            <a:r>
              <a:rPr dirty="0" err="1"/>
              <a:t>McLellan</a:t>
            </a:r>
            <a:r>
              <a:rPr dirty="0"/>
              <a:t> et al., 2000</a:t>
            </a:r>
          </a:p>
        </p:txBody>
      </p:sp>
    </p:spTree>
    <p:extLst>
      <p:ext uri="{BB962C8B-B14F-4D97-AF65-F5344CB8AC3E}">
        <p14:creationId xmlns:p14="http://schemas.microsoft.com/office/powerpoint/2010/main" val="66965955"/>
      </p:ext>
    </p:extLst>
  </p:cSld>
  <p:clrMapOvr>
    <a:masterClrMapping/>
  </p:clrMapOvr>
  <p:transition advTm="30608"/>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1727214" y="1826327"/>
            <a:ext cx="8594743" cy="4821455"/>
            <a:chOff x="763" y="471"/>
            <a:chExt cx="4233" cy="3872"/>
          </a:xfrm>
        </p:grpSpPr>
        <p:sp>
          <p:nvSpPr>
            <p:cNvPr id="7172" name="Rectangle 9"/>
            <p:cNvSpPr>
              <a:spLocks noChangeArrowheads="1"/>
            </p:cNvSpPr>
            <p:nvPr/>
          </p:nvSpPr>
          <p:spPr bwMode="auto">
            <a:xfrm>
              <a:off x="2104" y="2695"/>
              <a:ext cx="1662" cy="563"/>
            </a:xfrm>
            <a:prstGeom prst="rect">
              <a:avLst/>
            </a:prstGeom>
            <a:solidFill>
              <a:schemeClr val="tx2"/>
            </a:solidFill>
            <a:ln w="9525">
              <a:solidFill>
                <a:schemeClr val="tx2"/>
              </a:solidFill>
              <a:miter lim="800000"/>
              <a:headEnd/>
              <a:tailEnd/>
            </a:ln>
            <a:effectLst>
              <a:outerShdw dist="35921" dir="2700000" algn="ctr" rotWithShape="0">
                <a:schemeClr val="tx1"/>
              </a:outerShdw>
            </a:effec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73" name="Text Box 10"/>
            <p:cNvSpPr txBox="1">
              <a:spLocks noChangeArrowheads="1"/>
            </p:cNvSpPr>
            <p:nvPr/>
          </p:nvSpPr>
          <p:spPr bwMode="auto">
            <a:xfrm>
              <a:off x="2445" y="614"/>
              <a:ext cx="728" cy="36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fontAlgn="base" hangingPunct="1">
                <a:lnSpc>
                  <a:spcPct val="85000"/>
                </a:lnSpc>
                <a:spcBef>
                  <a:spcPct val="30000"/>
                </a:spcBef>
                <a:spcAft>
                  <a:spcPct val="0"/>
                </a:spcAft>
              </a:pPr>
              <a:r>
                <a:rPr lang="en-US" altLang="en-US" sz="2800" b="1">
                  <a:solidFill>
                    <a:srgbClr val="00FF00"/>
                  </a:solidFill>
                  <a:latin typeface="Tahoma" pitchFamily="34" charset="0"/>
                </a:rPr>
                <a:t>DRUGS</a:t>
              </a:r>
              <a:endParaRPr lang="en-US" altLang="en-US" sz="2000">
                <a:solidFill>
                  <a:srgbClr val="000000"/>
                </a:solidFill>
                <a:latin typeface="Tahoma" pitchFamily="34" charset="0"/>
              </a:endParaRPr>
            </a:p>
          </p:txBody>
        </p:sp>
        <p:sp>
          <p:nvSpPr>
            <p:cNvPr id="7174" name="Text Box 11"/>
            <p:cNvSpPr txBox="1">
              <a:spLocks noChangeArrowheads="1"/>
            </p:cNvSpPr>
            <p:nvPr/>
          </p:nvSpPr>
          <p:spPr bwMode="auto">
            <a:xfrm>
              <a:off x="2259" y="1732"/>
              <a:ext cx="1336" cy="579"/>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ctr" eaLnBrk="1" fontAlgn="base" hangingPunct="1">
                <a:lnSpc>
                  <a:spcPct val="73000"/>
                </a:lnSpc>
                <a:spcBef>
                  <a:spcPct val="30000"/>
                </a:spcBef>
                <a:spcAft>
                  <a:spcPct val="0"/>
                </a:spcAft>
              </a:pPr>
              <a:r>
                <a:rPr lang="en-US" altLang="en-US" sz="2800" b="1">
                  <a:solidFill>
                    <a:srgbClr val="FFFF00"/>
                  </a:solidFill>
                  <a:latin typeface="Tahoma" pitchFamily="34" charset="0"/>
                </a:rPr>
                <a:t>BRAIN </a:t>
              </a:r>
              <a:br>
                <a:rPr lang="en-US" altLang="en-US" sz="2800" b="1">
                  <a:solidFill>
                    <a:srgbClr val="FFFF00"/>
                  </a:solidFill>
                  <a:latin typeface="Tahoma" pitchFamily="34" charset="0"/>
                </a:rPr>
              </a:br>
              <a:r>
                <a:rPr lang="en-US" altLang="en-US" sz="2800" b="1">
                  <a:solidFill>
                    <a:srgbClr val="FFFF00"/>
                  </a:solidFill>
                  <a:latin typeface="Tahoma" pitchFamily="34" charset="0"/>
                </a:rPr>
                <a:t>MECHANISMS</a:t>
              </a:r>
              <a:endParaRPr lang="en-US" altLang="en-US" sz="2000">
                <a:solidFill>
                  <a:srgbClr val="000000"/>
                </a:solidFill>
                <a:latin typeface="Tahoma" pitchFamily="34" charset="0"/>
              </a:endParaRPr>
            </a:p>
          </p:txBody>
        </p:sp>
        <p:sp>
          <p:nvSpPr>
            <p:cNvPr id="7175" name="Text Box 12"/>
            <p:cNvSpPr txBox="1">
              <a:spLocks noChangeArrowheads="1"/>
            </p:cNvSpPr>
            <p:nvPr/>
          </p:nvSpPr>
          <p:spPr bwMode="auto">
            <a:xfrm>
              <a:off x="2359" y="2785"/>
              <a:ext cx="1150" cy="36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ctr" eaLnBrk="1" fontAlgn="base" hangingPunct="1">
                <a:lnSpc>
                  <a:spcPct val="85000"/>
                </a:lnSpc>
                <a:spcBef>
                  <a:spcPct val="30000"/>
                </a:spcBef>
                <a:spcAft>
                  <a:spcPct val="0"/>
                </a:spcAft>
              </a:pPr>
              <a:r>
                <a:rPr lang="en-US" altLang="en-US" sz="2800" b="1">
                  <a:solidFill>
                    <a:srgbClr val="FF0080"/>
                  </a:solidFill>
                  <a:latin typeface="Tahoma" pitchFamily="34" charset="0"/>
                </a:rPr>
                <a:t>ADDICTION</a:t>
              </a:r>
              <a:endParaRPr lang="en-US" altLang="en-US" sz="2000">
                <a:solidFill>
                  <a:srgbClr val="000000"/>
                </a:solidFill>
                <a:latin typeface="Tahoma" pitchFamily="34" charset="0"/>
              </a:endParaRPr>
            </a:p>
          </p:txBody>
        </p:sp>
        <p:sp>
          <p:nvSpPr>
            <p:cNvPr id="7176" name="Text Box 13"/>
            <p:cNvSpPr txBox="1">
              <a:spLocks noChangeArrowheads="1"/>
            </p:cNvSpPr>
            <p:nvPr/>
          </p:nvSpPr>
          <p:spPr bwMode="auto">
            <a:xfrm>
              <a:off x="2219" y="3574"/>
              <a:ext cx="1454" cy="36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ctr" eaLnBrk="1" fontAlgn="base" hangingPunct="1">
                <a:lnSpc>
                  <a:spcPct val="85000"/>
                </a:lnSpc>
                <a:spcBef>
                  <a:spcPct val="30000"/>
                </a:spcBef>
                <a:spcAft>
                  <a:spcPct val="0"/>
                </a:spcAft>
              </a:pPr>
              <a:r>
                <a:rPr lang="en-US" altLang="en-US" sz="2800" b="1">
                  <a:solidFill>
                    <a:srgbClr val="00FFFF"/>
                  </a:solidFill>
                  <a:latin typeface="Tahoma" pitchFamily="34" charset="0"/>
                </a:rPr>
                <a:t>ENVIRONMENT</a:t>
              </a:r>
              <a:endParaRPr lang="en-US" altLang="en-US" sz="2000">
                <a:solidFill>
                  <a:srgbClr val="000000"/>
                </a:solidFill>
                <a:latin typeface="Tahoma" pitchFamily="34" charset="0"/>
              </a:endParaRPr>
            </a:p>
          </p:txBody>
        </p:sp>
        <p:sp>
          <p:nvSpPr>
            <p:cNvPr id="7177" name="Text Box 14"/>
            <p:cNvSpPr txBox="1">
              <a:spLocks noChangeArrowheads="1"/>
            </p:cNvSpPr>
            <p:nvPr/>
          </p:nvSpPr>
          <p:spPr bwMode="auto">
            <a:xfrm>
              <a:off x="1149" y="471"/>
              <a:ext cx="738" cy="305"/>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fontAlgn="base" hangingPunct="1">
                <a:lnSpc>
                  <a:spcPct val="85000"/>
                </a:lnSpc>
                <a:spcBef>
                  <a:spcPct val="30000"/>
                </a:spcBef>
                <a:spcAft>
                  <a:spcPct val="0"/>
                </a:spcAft>
              </a:pPr>
              <a:r>
                <a:rPr lang="en-US" altLang="en-US" sz="2200" b="1">
                  <a:solidFill>
                    <a:srgbClr val="00FF00"/>
                  </a:solidFill>
                  <a:latin typeface="Tahoma" pitchFamily="34" charset="0"/>
                </a:rPr>
                <a:t>HISTORY</a:t>
              </a:r>
              <a:endParaRPr lang="en-US" altLang="en-US">
                <a:solidFill>
                  <a:srgbClr val="000000"/>
                </a:solidFill>
                <a:latin typeface="Tahoma" pitchFamily="34" charset="0"/>
              </a:endParaRPr>
            </a:p>
          </p:txBody>
        </p:sp>
        <p:sp>
          <p:nvSpPr>
            <p:cNvPr id="7178" name="Text Box 15"/>
            <p:cNvSpPr txBox="1">
              <a:spLocks noChangeArrowheads="1"/>
            </p:cNvSpPr>
            <p:nvPr/>
          </p:nvSpPr>
          <p:spPr bwMode="auto">
            <a:xfrm>
              <a:off x="1114" y="660"/>
              <a:ext cx="876" cy="55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fontAlgn="base" hangingPunct="1">
                <a:lnSpc>
                  <a:spcPct val="85000"/>
                </a:lnSpc>
                <a:spcBef>
                  <a:spcPct val="30000"/>
                </a:spcBef>
                <a:spcAft>
                  <a:spcPct val="0"/>
                </a:spcAft>
              </a:pPr>
              <a:r>
                <a:rPr lang="en-US" altLang="en-US" sz="1800" b="1">
                  <a:solidFill>
                    <a:srgbClr val="00FF00"/>
                  </a:solidFill>
                  <a:latin typeface="Times New Roman" pitchFamily="18" charset="0"/>
                </a:rPr>
                <a:t>- </a:t>
              </a:r>
              <a:r>
                <a:rPr lang="en-US" altLang="en-US" sz="1400" b="1">
                  <a:solidFill>
                    <a:srgbClr val="00FF00"/>
                  </a:solidFill>
                  <a:latin typeface="Tahoma" pitchFamily="34" charset="0"/>
                </a:rPr>
                <a:t>previous history</a:t>
              </a:r>
              <a:br>
                <a:rPr lang="en-US" altLang="en-US" sz="1400" b="1">
                  <a:solidFill>
                    <a:srgbClr val="00FF00"/>
                  </a:solidFill>
                  <a:latin typeface="Tahoma" pitchFamily="34" charset="0"/>
                </a:rPr>
              </a:br>
              <a:r>
                <a:rPr lang="en-US" altLang="en-US" sz="1400" b="1">
                  <a:solidFill>
                    <a:srgbClr val="00FF00"/>
                  </a:solidFill>
                  <a:latin typeface="Tahoma" pitchFamily="34" charset="0"/>
                </a:rPr>
                <a:t>- expectation</a:t>
              </a:r>
              <a:br>
                <a:rPr lang="en-US" altLang="en-US" sz="1400" b="1">
                  <a:solidFill>
                    <a:srgbClr val="00FF00"/>
                  </a:solidFill>
                  <a:latin typeface="Tahoma" pitchFamily="34" charset="0"/>
                </a:rPr>
              </a:br>
              <a:r>
                <a:rPr lang="en-US" altLang="en-US" sz="1400" b="1">
                  <a:solidFill>
                    <a:srgbClr val="00FF00"/>
                  </a:solidFill>
                  <a:latin typeface="Tahoma" pitchFamily="34" charset="0"/>
                </a:rPr>
                <a:t>- learning</a:t>
              </a:r>
            </a:p>
          </p:txBody>
        </p:sp>
        <p:sp>
          <p:nvSpPr>
            <p:cNvPr id="7179" name="Text Box 16"/>
            <p:cNvSpPr txBox="1">
              <a:spLocks noChangeArrowheads="1"/>
            </p:cNvSpPr>
            <p:nvPr/>
          </p:nvSpPr>
          <p:spPr bwMode="auto">
            <a:xfrm>
              <a:off x="2293" y="3786"/>
              <a:ext cx="1009" cy="55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fontAlgn="base" hangingPunct="1">
                <a:lnSpc>
                  <a:spcPct val="85000"/>
                </a:lnSpc>
                <a:spcBef>
                  <a:spcPct val="30000"/>
                </a:spcBef>
                <a:spcAft>
                  <a:spcPct val="0"/>
                </a:spcAft>
              </a:pPr>
              <a:r>
                <a:rPr lang="en-US" altLang="en-US" sz="1800" b="1">
                  <a:solidFill>
                    <a:srgbClr val="00FFFF"/>
                  </a:solidFill>
                  <a:latin typeface="Times New Roman" pitchFamily="18" charset="0"/>
                </a:rPr>
                <a:t>-</a:t>
              </a:r>
              <a:r>
                <a:rPr lang="en-US" altLang="en-US" sz="1600" b="1">
                  <a:solidFill>
                    <a:srgbClr val="00FFFF"/>
                  </a:solidFill>
                  <a:latin typeface="Times New Roman" pitchFamily="18" charset="0"/>
                </a:rPr>
                <a:t> </a:t>
              </a:r>
              <a:r>
                <a:rPr lang="en-US" altLang="en-US" sz="1400" b="1">
                  <a:solidFill>
                    <a:srgbClr val="00FFFF"/>
                  </a:solidFill>
                  <a:latin typeface="Tahoma" pitchFamily="34" charset="0"/>
                </a:rPr>
                <a:t>social interactions</a:t>
              </a:r>
              <a:br>
                <a:rPr lang="en-US" altLang="en-US" sz="1400" b="1">
                  <a:solidFill>
                    <a:srgbClr val="00FFFF"/>
                  </a:solidFill>
                  <a:latin typeface="Tahoma" pitchFamily="34" charset="0"/>
                </a:rPr>
              </a:br>
              <a:r>
                <a:rPr lang="en-US" altLang="en-US" sz="1400" b="1">
                  <a:solidFill>
                    <a:srgbClr val="00FFFF"/>
                  </a:solidFill>
                  <a:latin typeface="Tahoma" pitchFamily="34" charset="0"/>
                </a:rPr>
                <a:t>- stress</a:t>
              </a:r>
              <a:br>
                <a:rPr lang="en-US" altLang="en-US" sz="1400" b="1">
                  <a:solidFill>
                    <a:srgbClr val="00FFFF"/>
                  </a:solidFill>
                  <a:latin typeface="Tahoma" pitchFamily="34" charset="0"/>
                </a:rPr>
              </a:br>
              <a:r>
                <a:rPr lang="en-US" altLang="en-US" sz="1400" b="1">
                  <a:solidFill>
                    <a:srgbClr val="00FFFF"/>
                  </a:solidFill>
                  <a:latin typeface="Tahoma" pitchFamily="34" charset="0"/>
                </a:rPr>
                <a:t>- conditioned stimuli</a:t>
              </a:r>
            </a:p>
          </p:txBody>
        </p:sp>
        <p:sp>
          <p:nvSpPr>
            <p:cNvPr id="7180" name="Text Box 17"/>
            <p:cNvSpPr txBox="1">
              <a:spLocks noChangeArrowheads="1"/>
            </p:cNvSpPr>
            <p:nvPr/>
          </p:nvSpPr>
          <p:spPr bwMode="auto">
            <a:xfrm>
              <a:off x="3772" y="626"/>
              <a:ext cx="955" cy="704"/>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fontAlgn="base" hangingPunct="1">
                <a:lnSpc>
                  <a:spcPct val="85000"/>
                </a:lnSpc>
                <a:spcBef>
                  <a:spcPct val="30000"/>
                </a:spcBef>
                <a:spcAft>
                  <a:spcPct val="0"/>
                </a:spcAft>
              </a:pPr>
              <a:r>
                <a:rPr lang="en-US" altLang="en-US" sz="1800" b="1">
                  <a:solidFill>
                    <a:srgbClr val="00FF00"/>
                  </a:solidFill>
                  <a:latin typeface="Times New Roman" pitchFamily="18" charset="0"/>
                </a:rPr>
                <a:t>-</a:t>
              </a:r>
              <a:r>
                <a:rPr lang="en-US" altLang="en-US" sz="1600" b="1">
                  <a:solidFill>
                    <a:srgbClr val="00FF00"/>
                  </a:solidFill>
                  <a:latin typeface="Times New Roman" pitchFamily="18" charset="0"/>
                </a:rPr>
                <a:t> </a:t>
              </a:r>
              <a:r>
                <a:rPr lang="en-US" altLang="en-US" sz="1400" b="1">
                  <a:solidFill>
                    <a:srgbClr val="00FF00"/>
                  </a:solidFill>
                  <a:latin typeface="Tahoma" pitchFamily="34" charset="0"/>
                </a:rPr>
                <a:t>genetics</a:t>
              </a:r>
              <a:br>
                <a:rPr lang="en-US" altLang="en-US" sz="1400" b="1">
                  <a:solidFill>
                    <a:srgbClr val="00FF00"/>
                  </a:solidFill>
                  <a:latin typeface="Tahoma" pitchFamily="34" charset="0"/>
                </a:rPr>
              </a:br>
              <a:r>
                <a:rPr lang="en-US" altLang="en-US" sz="1400" b="1">
                  <a:solidFill>
                    <a:srgbClr val="00FF00"/>
                  </a:solidFill>
                  <a:latin typeface="Tahoma" pitchFamily="34" charset="0"/>
                </a:rPr>
                <a:t>- circadian rhythms</a:t>
              </a:r>
              <a:br>
                <a:rPr lang="en-US" altLang="en-US" sz="1400" b="1">
                  <a:solidFill>
                    <a:srgbClr val="00FF00"/>
                  </a:solidFill>
                  <a:latin typeface="Tahoma" pitchFamily="34" charset="0"/>
                </a:rPr>
              </a:br>
              <a:r>
                <a:rPr lang="en-US" altLang="en-US" sz="1400" b="1">
                  <a:solidFill>
                    <a:srgbClr val="00FF00"/>
                  </a:solidFill>
                  <a:latin typeface="Tahoma" pitchFamily="34" charset="0"/>
                </a:rPr>
                <a:t>- disease states</a:t>
              </a:r>
              <a:br>
                <a:rPr lang="en-US" altLang="en-US" sz="1400" b="1">
                  <a:solidFill>
                    <a:srgbClr val="00FF00"/>
                  </a:solidFill>
                  <a:latin typeface="Tahoma" pitchFamily="34" charset="0"/>
                </a:rPr>
              </a:br>
              <a:r>
                <a:rPr lang="en-US" altLang="en-US" sz="1400" b="1">
                  <a:solidFill>
                    <a:srgbClr val="00FF00"/>
                  </a:solidFill>
                  <a:latin typeface="Tahoma" pitchFamily="34" charset="0"/>
                </a:rPr>
                <a:t>- gender</a:t>
              </a:r>
            </a:p>
          </p:txBody>
        </p:sp>
        <p:grpSp>
          <p:nvGrpSpPr>
            <p:cNvPr id="3" name="Group 18"/>
            <p:cNvGrpSpPr>
              <a:grpSpLocks/>
            </p:cNvGrpSpPr>
            <p:nvPr/>
          </p:nvGrpSpPr>
          <p:grpSpPr bwMode="auto">
            <a:xfrm>
              <a:off x="2808" y="985"/>
              <a:ext cx="226" cy="632"/>
              <a:chOff x="2917" y="781"/>
              <a:chExt cx="240" cy="698"/>
            </a:xfrm>
          </p:grpSpPr>
          <p:sp>
            <p:nvSpPr>
              <p:cNvPr id="7218" name="Rectangle 19"/>
              <p:cNvSpPr>
                <a:spLocks noChangeArrowheads="1"/>
              </p:cNvSpPr>
              <p:nvPr/>
            </p:nvSpPr>
            <p:spPr bwMode="auto">
              <a:xfrm flipV="1">
                <a:off x="3003" y="783"/>
                <a:ext cx="70" cy="518"/>
              </a:xfrm>
              <a:prstGeom prst="rect">
                <a:avLst/>
              </a:prstGeom>
              <a:gradFill rotWithShape="0">
                <a:gsLst>
                  <a:gs pos="0">
                    <a:srgbClr val="00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19" name="Freeform 20"/>
              <p:cNvSpPr>
                <a:spLocks/>
              </p:cNvSpPr>
              <p:nvPr/>
            </p:nvSpPr>
            <p:spPr bwMode="auto">
              <a:xfrm>
                <a:off x="2917" y="1270"/>
                <a:ext cx="236" cy="207"/>
              </a:xfrm>
              <a:custGeom>
                <a:avLst/>
                <a:gdLst>
                  <a:gd name="T0" fmla="*/ 0 w 240"/>
                  <a:gd name="T1" fmla="*/ 0 h 208"/>
                  <a:gd name="T2" fmla="*/ 117 w 240"/>
                  <a:gd name="T3" fmla="*/ 206 h 208"/>
                  <a:gd name="T4" fmla="*/ 235 w 240"/>
                  <a:gd name="T5" fmla="*/ 0 h 208"/>
                  <a:gd name="T6" fmla="*/ 0 w 240"/>
                  <a:gd name="T7" fmla="*/ 0 h 2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 h="208">
                    <a:moveTo>
                      <a:pt x="0" y="0"/>
                    </a:moveTo>
                    <a:lnTo>
                      <a:pt x="119" y="207"/>
                    </a:lnTo>
                    <a:lnTo>
                      <a:pt x="239" y="0"/>
                    </a:lnTo>
                    <a:lnTo>
                      <a:pt x="0" y="0"/>
                    </a:lnTo>
                  </a:path>
                </a:pathLst>
              </a:cu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sp>
          <p:nvSpPr>
            <p:cNvPr id="7182" name="Rectangle 21"/>
            <p:cNvSpPr>
              <a:spLocks noChangeArrowheads="1"/>
            </p:cNvSpPr>
            <p:nvPr/>
          </p:nvSpPr>
          <p:spPr bwMode="auto">
            <a:xfrm flipV="1">
              <a:off x="3774" y="2954"/>
              <a:ext cx="807" cy="68"/>
            </a:xfrm>
            <a:prstGeom prst="rect">
              <a:avLst/>
            </a:prstGeom>
            <a:solidFill>
              <a:srgbClr val="FF0080"/>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83" name="Rectangle 22"/>
            <p:cNvSpPr>
              <a:spLocks noChangeArrowheads="1"/>
            </p:cNvSpPr>
            <p:nvPr/>
          </p:nvSpPr>
          <p:spPr bwMode="auto">
            <a:xfrm flipV="1">
              <a:off x="4518" y="2107"/>
              <a:ext cx="63" cy="877"/>
            </a:xfrm>
            <a:prstGeom prst="rect">
              <a:avLst/>
            </a:prstGeom>
            <a:gradFill rotWithShape="0">
              <a:gsLst>
                <a:gs pos="0">
                  <a:srgbClr val="FFFF00"/>
                </a:gs>
                <a:gs pos="100000">
                  <a:srgbClr val="FF008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84" name="Rectangle 23"/>
            <p:cNvSpPr>
              <a:spLocks noChangeArrowheads="1"/>
            </p:cNvSpPr>
            <p:nvPr/>
          </p:nvSpPr>
          <p:spPr bwMode="auto">
            <a:xfrm flipV="1">
              <a:off x="4161" y="2068"/>
              <a:ext cx="418" cy="75"/>
            </a:xfrm>
            <a:prstGeom prst="rect">
              <a:avLst/>
            </a:prstGeom>
            <a:solidFill>
              <a:srgbClr val="FFFF00"/>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85" name="Freeform 24"/>
            <p:cNvSpPr>
              <a:spLocks/>
            </p:cNvSpPr>
            <p:nvPr/>
          </p:nvSpPr>
          <p:spPr bwMode="auto">
            <a:xfrm>
              <a:off x="4042" y="2013"/>
              <a:ext cx="202" cy="190"/>
            </a:xfrm>
            <a:custGeom>
              <a:avLst/>
              <a:gdLst>
                <a:gd name="T0" fmla="*/ 183 w 215"/>
                <a:gd name="T1" fmla="*/ 0 h 210"/>
                <a:gd name="T2" fmla="*/ 0 w 215"/>
                <a:gd name="T3" fmla="*/ 90 h 210"/>
                <a:gd name="T4" fmla="*/ 189 w 215"/>
                <a:gd name="T5" fmla="*/ 171 h 210"/>
                <a:gd name="T6" fmla="*/ 183 w 215"/>
                <a:gd name="T7" fmla="*/ 0 h 2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 h="210">
                  <a:moveTo>
                    <a:pt x="208" y="0"/>
                  </a:moveTo>
                  <a:lnTo>
                    <a:pt x="0" y="109"/>
                  </a:lnTo>
                  <a:lnTo>
                    <a:pt x="214" y="209"/>
                  </a:lnTo>
                  <a:lnTo>
                    <a:pt x="208" y="0"/>
                  </a:lnTo>
                </a:path>
              </a:pathLst>
            </a:cu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nvGrpSpPr>
            <p:cNvPr id="4" name="Group 25"/>
            <p:cNvGrpSpPr>
              <a:grpSpLocks/>
            </p:cNvGrpSpPr>
            <p:nvPr/>
          </p:nvGrpSpPr>
          <p:grpSpPr bwMode="auto">
            <a:xfrm>
              <a:off x="2828" y="2288"/>
              <a:ext cx="225" cy="528"/>
              <a:chOff x="2917" y="2222"/>
              <a:chExt cx="240" cy="584"/>
            </a:xfrm>
          </p:grpSpPr>
          <p:sp>
            <p:nvSpPr>
              <p:cNvPr id="7216" name="Rectangle 26"/>
              <p:cNvSpPr>
                <a:spLocks noChangeArrowheads="1"/>
              </p:cNvSpPr>
              <p:nvPr/>
            </p:nvSpPr>
            <p:spPr bwMode="auto">
              <a:xfrm flipV="1">
                <a:off x="2996" y="2222"/>
                <a:ext cx="80" cy="430"/>
              </a:xfrm>
              <a:prstGeom prst="rect">
                <a:avLst/>
              </a:prstGeom>
              <a:gradFill rotWithShape="0">
                <a:gsLst>
                  <a:gs pos="0">
                    <a:srgbClr val="FFFF00"/>
                  </a:gs>
                  <a:gs pos="100000">
                    <a:srgbClr val="FF008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17" name="Freeform 27"/>
              <p:cNvSpPr>
                <a:spLocks/>
              </p:cNvSpPr>
              <p:nvPr/>
            </p:nvSpPr>
            <p:spPr bwMode="auto">
              <a:xfrm>
                <a:off x="2917" y="2599"/>
                <a:ext cx="240" cy="207"/>
              </a:xfrm>
              <a:custGeom>
                <a:avLst/>
                <a:gdLst>
                  <a:gd name="T0" fmla="*/ 0 w 240"/>
                  <a:gd name="T1" fmla="*/ 0 h 208"/>
                  <a:gd name="T2" fmla="*/ 119 w 240"/>
                  <a:gd name="T3" fmla="*/ 206 h 208"/>
                  <a:gd name="T4" fmla="*/ 239 w 240"/>
                  <a:gd name="T5" fmla="*/ 0 h 208"/>
                  <a:gd name="T6" fmla="*/ 0 w 240"/>
                  <a:gd name="T7" fmla="*/ 0 h 2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 h="208">
                    <a:moveTo>
                      <a:pt x="0" y="0"/>
                    </a:moveTo>
                    <a:lnTo>
                      <a:pt x="119" y="207"/>
                    </a:lnTo>
                    <a:lnTo>
                      <a:pt x="239" y="0"/>
                    </a:lnTo>
                    <a:lnTo>
                      <a:pt x="0" y="0"/>
                    </a:lnTo>
                  </a:path>
                </a:pathLst>
              </a:custGeom>
              <a:solidFill>
                <a:srgbClr val="FF0080"/>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grpSp>
          <p:nvGrpSpPr>
            <p:cNvPr id="5" name="Group 28"/>
            <p:cNvGrpSpPr>
              <a:grpSpLocks/>
            </p:cNvGrpSpPr>
            <p:nvPr/>
          </p:nvGrpSpPr>
          <p:grpSpPr bwMode="auto">
            <a:xfrm>
              <a:off x="2448" y="3141"/>
              <a:ext cx="225" cy="458"/>
              <a:chOff x="2511" y="3166"/>
              <a:chExt cx="240" cy="505"/>
            </a:xfrm>
          </p:grpSpPr>
          <p:sp>
            <p:nvSpPr>
              <p:cNvPr id="7214" name="Rectangle 29"/>
              <p:cNvSpPr>
                <a:spLocks noChangeArrowheads="1"/>
              </p:cNvSpPr>
              <p:nvPr/>
            </p:nvSpPr>
            <p:spPr bwMode="auto">
              <a:xfrm flipV="1">
                <a:off x="2596" y="3166"/>
                <a:ext cx="67" cy="294"/>
              </a:xfrm>
              <a:prstGeom prst="rect">
                <a:avLst/>
              </a:prstGeom>
              <a:gradFill rotWithShape="0">
                <a:gsLst>
                  <a:gs pos="0">
                    <a:srgbClr val="FF0080"/>
                  </a:gs>
                  <a:gs pos="100000">
                    <a:srgbClr val="00FFFF"/>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15" name="Freeform 30"/>
              <p:cNvSpPr>
                <a:spLocks/>
              </p:cNvSpPr>
              <p:nvPr/>
            </p:nvSpPr>
            <p:spPr bwMode="auto">
              <a:xfrm>
                <a:off x="2511" y="3464"/>
                <a:ext cx="240" cy="207"/>
              </a:xfrm>
              <a:custGeom>
                <a:avLst/>
                <a:gdLst>
                  <a:gd name="T0" fmla="*/ 0 w 240"/>
                  <a:gd name="T1" fmla="*/ 0 h 207"/>
                  <a:gd name="T2" fmla="*/ 119 w 240"/>
                  <a:gd name="T3" fmla="*/ 206 h 207"/>
                  <a:gd name="T4" fmla="*/ 239 w 240"/>
                  <a:gd name="T5" fmla="*/ 0 h 207"/>
                  <a:gd name="T6" fmla="*/ 0 w 240"/>
                  <a:gd name="T7" fmla="*/ 0 h 20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 h="207">
                    <a:moveTo>
                      <a:pt x="0" y="0"/>
                    </a:moveTo>
                    <a:lnTo>
                      <a:pt x="119" y="206"/>
                    </a:lnTo>
                    <a:lnTo>
                      <a:pt x="239" y="0"/>
                    </a:lnTo>
                    <a:lnTo>
                      <a:pt x="0" y="0"/>
                    </a:lnTo>
                  </a:path>
                </a:pathLst>
              </a:custGeom>
              <a:solidFill>
                <a:srgbClr val="00FFFF"/>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grpSp>
          <p:nvGrpSpPr>
            <p:cNvPr id="6" name="Group 31"/>
            <p:cNvGrpSpPr>
              <a:grpSpLocks/>
            </p:cNvGrpSpPr>
            <p:nvPr/>
          </p:nvGrpSpPr>
          <p:grpSpPr bwMode="auto">
            <a:xfrm>
              <a:off x="3081" y="3141"/>
              <a:ext cx="224" cy="454"/>
              <a:chOff x="3187" y="3166"/>
              <a:chExt cx="240" cy="502"/>
            </a:xfrm>
          </p:grpSpPr>
          <p:sp>
            <p:nvSpPr>
              <p:cNvPr id="7212" name="Rectangle 32"/>
              <p:cNvSpPr>
                <a:spLocks noChangeArrowheads="1"/>
              </p:cNvSpPr>
              <p:nvPr/>
            </p:nvSpPr>
            <p:spPr bwMode="auto">
              <a:xfrm flipV="1">
                <a:off x="3275" y="3375"/>
                <a:ext cx="65" cy="293"/>
              </a:xfrm>
              <a:prstGeom prst="rect">
                <a:avLst/>
              </a:prstGeom>
              <a:gradFill rotWithShape="0">
                <a:gsLst>
                  <a:gs pos="0">
                    <a:srgbClr val="FF0080"/>
                  </a:gs>
                  <a:gs pos="100000">
                    <a:srgbClr val="00FFFF"/>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13" name="Freeform 33"/>
              <p:cNvSpPr>
                <a:spLocks/>
              </p:cNvSpPr>
              <p:nvPr/>
            </p:nvSpPr>
            <p:spPr bwMode="auto">
              <a:xfrm>
                <a:off x="3191" y="3166"/>
                <a:ext cx="236" cy="209"/>
              </a:xfrm>
              <a:custGeom>
                <a:avLst/>
                <a:gdLst>
                  <a:gd name="T0" fmla="*/ 235 w 240"/>
                  <a:gd name="T1" fmla="*/ 208 h 208"/>
                  <a:gd name="T2" fmla="*/ 118 w 240"/>
                  <a:gd name="T3" fmla="*/ 0 h 208"/>
                  <a:gd name="T4" fmla="*/ 0 w 240"/>
                  <a:gd name="T5" fmla="*/ 208 h 208"/>
                  <a:gd name="T6" fmla="*/ 235 w 240"/>
                  <a:gd name="T7" fmla="*/ 208 h 2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 h="208">
                    <a:moveTo>
                      <a:pt x="239" y="207"/>
                    </a:moveTo>
                    <a:lnTo>
                      <a:pt x="120" y="0"/>
                    </a:lnTo>
                    <a:lnTo>
                      <a:pt x="0" y="207"/>
                    </a:lnTo>
                    <a:lnTo>
                      <a:pt x="239" y="207"/>
                    </a:lnTo>
                  </a:path>
                </a:pathLst>
              </a:custGeom>
              <a:solidFill>
                <a:srgbClr val="FF0080"/>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sp>
          <p:nvSpPr>
            <p:cNvPr id="7189" name="Rectangle 34"/>
            <p:cNvSpPr>
              <a:spLocks noChangeArrowheads="1"/>
            </p:cNvSpPr>
            <p:nvPr/>
          </p:nvSpPr>
          <p:spPr bwMode="auto">
            <a:xfrm flipV="1">
              <a:off x="3962" y="3744"/>
              <a:ext cx="1030" cy="75"/>
            </a:xfrm>
            <a:prstGeom prst="rect">
              <a:avLst/>
            </a:prstGeom>
            <a:solidFill>
              <a:srgbClr val="00FFFF"/>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0" name="Rectangle 35"/>
            <p:cNvSpPr>
              <a:spLocks noChangeArrowheads="1"/>
            </p:cNvSpPr>
            <p:nvPr/>
          </p:nvSpPr>
          <p:spPr bwMode="auto">
            <a:xfrm flipV="1">
              <a:off x="4925" y="1809"/>
              <a:ext cx="71" cy="1948"/>
            </a:xfrm>
            <a:prstGeom prst="rect">
              <a:avLst/>
            </a:prstGeom>
            <a:gradFill rotWithShape="0">
              <a:gsLst>
                <a:gs pos="0">
                  <a:srgbClr val="FFFF00"/>
                </a:gs>
                <a:gs pos="100000">
                  <a:srgbClr val="00FFFF"/>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1" name="Rectangle 36"/>
            <p:cNvSpPr>
              <a:spLocks noChangeArrowheads="1"/>
            </p:cNvSpPr>
            <p:nvPr/>
          </p:nvSpPr>
          <p:spPr bwMode="auto">
            <a:xfrm flipV="1">
              <a:off x="4216" y="1787"/>
              <a:ext cx="780" cy="75"/>
            </a:xfrm>
            <a:prstGeom prst="rect">
              <a:avLst/>
            </a:prstGeom>
            <a:solidFill>
              <a:srgbClr val="FFFF00"/>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2" name="Rectangle 37"/>
            <p:cNvSpPr>
              <a:spLocks noChangeArrowheads="1"/>
            </p:cNvSpPr>
            <p:nvPr/>
          </p:nvSpPr>
          <p:spPr bwMode="auto">
            <a:xfrm flipV="1">
              <a:off x="1503" y="2132"/>
              <a:ext cx="299" cy="83"/>
            </a:xfrm>
            <a:prstGeom prst="rect">
              <a:avLst/>
            </a:pr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3" name="Rectangle 38"/>
            <p:cNvSpPr>
              <a:spLocks noChangeArrowheads="1"/>
            </p:cNvSpPr>
            <p:nvPr/>
          </p:nvSpPr>
          <p:spPr bwMode="auto">
            <a:xfrm flipV="1">
              <a:off x="1133" y="2132"/>
              <a:ext cx="299" cy="88"/>
            </a:xfrm>
            <a:prstGeom prst="rect">
              <a:avLst/>
            </a:pr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4" name="Rectangle 39"/>
            <p:cNvSpPr>
              <a:spLocks noChangeArrowheads="1"/>
            </p:cNvSpPr>
            <p:nvPr/>
          </p:nvSpPr>
          <p:spPr bwMode="auto">
            <a:xfrm flipV="1">
              <a:off x="763" y="2135"/>
              <a:ext cx="299" cy="84"/>
            </a:xfrm>
            <a:prstGeom prst="rect">
              <a:avLst/>
            </a:pr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5" name="Rectangle 40"/>
            <p:cNvSpPr>
              <a:spLocks noChangeArrowheads="1"/>
            </p:cNvSpPr>
            <p:nvPr/>
          </p:nvSpPr>
          <p:spPr bwMode="auto">
            <a:xfrm rot="16200000" flipV="1">
              <a:off x="664" y="2243"/>
              <a:ext cx="288" cy="88"/>
            </a:xfrm>
            <a:prstGeom prst="rect">
              <a:avLst/>
            </a:pr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6" name="Rectangle 41"/>
            <p:cNvSpPr>
              <a:spLocks noChangeArrowheads="1"/>
            </p:cNvSpPr>
            <p:nvPr/>
          </p:nvSpPr>
          <p:spPr bwMode="auto">
            <a:xfrm rot="16200000" flipV="1">
              <a:off x="663" y="2593"/>
              <a:ext cx="288" cy="88"/>
            </a:xfrm>
            <a:prstGeom prst="rect">
              <a:avLst/>
            </a:prstGeom>
            <a:gradFill rotWithShape="0">
              <a:gsLst>
                <a:gs pos="0">
                  <a:srgbClr val="FFFF00"/>
                </a:gs>
                <a:gs pos="100000">
                  <a:srgbClr val="FF008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7" name="Rectangle 42"/>
            <p:cNvSpPr>
              <a:spLocks noChangeArrowheads="1"/>
            </p:cNvSpPr>
            <p:nvPr/>
          </p:nvSpPr>
          <p:spPr bwMode="auto">
            <a:xfrm rot="16200000" flipV="1">
              <a:off x="661" y="2943"/>
              <a:ext cx="292" cy="88"/>
            </a:xfrm>
            <a:prstGeom prst="rect">
              <a:avLst/>
            </a:prstGeom>
            <a:solidFill>
              <a:srgbClr val="FF0080"/>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8" name="Rectangle 43"/>
            <p:cNvSpPr>
              <a:spLocks noChangeArrowheads="1"/>
            </p:cNvSpPr>
            <p:nvPr/>
          </p:nvSpPr>
          <p:spPr bwMode="auto">
            <a:xfrm rot="16200000" flipV="1">
              <a:off x="663" y="3293"/>
              <a:ext cx="287" cy="88"/>
            </a:xfrm>
            <a:prstGeom prst="rect">
              <a:avLst/>
            </a:prstGeom>
            <a:gradFill rotWithShape="0">
              <a:gsLst>
                <a:gs pos="0">
                  <a:srgbClr val="FF0080"/>
                </a:gs>
                <a:gs pos="100000">
                  <a:srgbClr val="00FFFF"/>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199" name="Rectangle 44"/>
            <p:cNvSpPr>
              <a:spLocks noChangeArrowheads="1"/>
            </p:cNvSpPr>
            <p:nvPr/>
          </p:nvSpPr>
          <p:spPr bwMode="auto">
            <a:xfrm rot="16200000" flipV="1">
              <a:off x="662" y="3640"/>
              <a:ext cx="289" cy="88"/>
            </a:xfrm>
            <a:prstGeom prst="rect">
              <a:avLst/>
            </a:prstGeom>
            <a:solidFill>
              <a:srgbClr val="00FFFF"/>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00" name="Rectangle 45"/>
            <p:cNvSpPr>
              <a:spLocks noChangeArrowheads="1"/>
            </p:cNvSpPr>
            <p:nvPr/>
          </p:nvSpPr>
          <p:spPr bwMode="auto">
            <a:xfrm flipV="1">
              <a:off x="763" y="3744"/>
              <a:ext cx="299" cy="84"/>
            </a:xfrm>
            <a:prstGeom prst="rect">
              <a:avLst/>
            </a:prstGeom>
            <a:solidFill>
              <a:srgbClr val="00FFFF"/>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01" name="Rectangle 46"/>
            <p:cNvSpPr>
              <a:spLocks noChangeArrowheads="1"/>
            </p:cNvSpPr>
            <p:nvPr/>
          </p:nvSpPr>
          <p:spPr bwMode="auto">
            <a:xfrm flipV="1">
              <a:off x="1129" y="3744"/>
              <a:ext cx="299" cy="84"/>
            </a:xfrm>
            <a:prstGeom prst="rect">
              <a:avLst/>
            </a:prstGeom>
            <a:solidFill>
              <a:srgbClr val="00FFFF"/>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02" name="Rectangle 47"/>
            <p:cNvSpPr>
              <a:spLocks noChangeArrowheads="1"/>
            </p:cNvSpPr>
            <p:nvPr/>
          </p:nvSpPr>
          <p:spPr bwMode="auto">
            <a:xfrm flipV="1">
              <a:off x="1494" y="3744"/>
              <a:ext cx="298" cy="84"/>
            </a:xfrm>
            <a:prstGeom prst="rect">
              <a:avLst/>
            </a:prstGeom>
            <a:solidFill>
              <a:srgbClr val="00FFFF"/>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algn="r" eaLnBrk="1" fontAlgn="base" hangingPunct="1">
                <a:spcBef>
                  <a:spcPct val="0"/>
                </a:spcBef>
                <a:spcAft>
                  <a:spcPct val="0"/>
                </a:spcAft>
              </a:pPr>
              <a:endParaRPr lang="en-US" altLang="en-US">
                <a:solidFill>
                  <a:srgbClr val="000000"/>
                </a:solidFill>
              </a:endParaRPr>
            </a:p>
          </p:txBody>
        </p:sp>
        <p:sp>
          <p:nvSpPr>
            <p:cNvPr id="7203" name="Freeform 48"/>
            <p:cNvSpPr>
              <a:spLocks/>
            </p:cNvSpPr>
            <p:nvPr/>
          </p:nvSpPr>
          <p:spPr bwMode="auto">
            <a:xfrm>
              <a:off x="4040" y="1715"/>
              <a:ext cx="196" cy="205"/>
            </a:xfrm>
            <a:custGeom>
              <a:avLst/>
              <a:gdLst>
                <a:gd name="T0" fmla="*/ 179 w 207"/>
                <a:gd name="T1" fmla="*/ 0 h 227"/>
                <a:gd name="T2" fmla="*/ 0 w 207"/>
                <a:gd name="T3" fmla="*/ 97 h 227"/>
                <a:gd name="T4" fmla="*/ 184 w 207"/>
                <a:gd name="T5" fmla="*/ 184 h 227"/>
                <a:gd name="T6" fmla="*/ 179 w 207"/>
                <a:gd name="T7" fmla="*/ 0 h 2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 h="227">
                  <a:moveTo>
                    <a:pt x="201" y="0"/>
                  </a:moveTo>
                  <a:lnTo>
                    <a:pt x="0" y="118"/>
                  </a:lnTo>
                  <a:lnTo>
                    <a:pt x="206" y="226"/>
                  </a:lnTo>
                  <a:lnTo>
                    <a:pt x="201" y="0"/>
                  </a:lnTo>
                </a:path>
              </a:pathLst>
            </a:cu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nvGrpSpPr>
            <p:cNvPr id="7" name="Group 49"/>
            <p:cNvGrpSpPr>
              <a:grpSpLocks/>
            </p:cNvGrpSpPr>
            <p:nvPr/>
          </p:nvGrpSpPr>
          <p:grpSpPr bwMode="auto">
            <a:xfrm>
              <a:off x="3269" y="1007"/>
              <a:ext cx="508" cy="665"/>
              <a:chOff x="3614" y="960"/>
              <a:chExt cx="530" cy="624"/>
            </a:xfrm>
          </p:grpSpPr>
          <p:sp>
            <p:nvSpPr>
              <p:cNvPr id="7210" name="Freeform 50"/>
              <p:cNvSpPr>
                <a:spLocks/>
              </p:cNvSpPr>
              <p:nvPr/>
            </p:nvSpPr>
            <p:spPr bwMode="auto">
              <a:xfrm rot="-866868">
                <a:off x="3614" y="960"/>
                <a:ext cx="530" cy="524"/>
              </a:xfrm>
              <a:custGeom>
                <a:avLst/>
                <a:gdLst>
                  <a:gd name="T0" fmla="*/ 39 w 581"/>
                  <a:gd name="T1" fmla="*/ 551 h 498"/>
                  <a:gd name="T2" fmla="*/ 483 w 581"/>
                  <a:gd name="T3" fmla="*/ 35 h 498"/>
                  <a:gd name="T4" fmla="*/ 443 w 581"/>
                  <a:gd name="T5" fmla="*/ 0 h 498"/>
                  <a:gd name="T6" fmla="*/ 0 w 581"/>
                  <a:gd name="T7" fmla="*/ 518 h 498"/>
                  <a:gd name="T8" fmla="*/ 39 w 581"/>
                  <a:gd name="T9" fmla="*/ 551 h 4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1" h="498">
                    <a:moveTo>
                      <a:pt x="47" y="497"/>
                    </a:moveTo>
                    <a:lnTo>
                      <a:pt x="580" y="31"/>
                    </a:lnTo>
                    <a:lnTo>
                      <a:pt x="533" y="0"/>
                    </a:lnTo>
                    <a:lnTo>
                      <a:pt x="0" y="467"/>
                    </a:lnTo>
                    <a:lnTo>
                      <a:pt x="47" y="497"/>
                    </a:lnTo>
                  </a:path>
                </a:pathLst>
              </a:custGeom>
              <a:gradFill rotWithShape="0">
                <a:gsLst>
                  <a:gs pos="0">
                    <a:srgbClr val="00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sp>
            <p:nvSpPr>
              <p:cNvPr id="7211" name="Freeform 51"/>
              <p:cNvSpPr>
                <a:spLocks/>
              </p:cNvSpPr>
              <p:nvPr/>
            </p:nvSpPr>
            <p:spPr bwMode="auto">
              <a:xfrm rot="-866868">
                <a:off x="3621" y="1384"/>
                <a:ext cx="222" cy="200"/>
              </a:xfrm>
              <a:custGeom>
                <a:avLst/>
                <a:gdLst>
                  <a:gd name="T0" fmla="*/ 216 w 225"/>
                  <a:gd name="T1" fmla="*/ 111 h 236"/>
                  <a:gd name="T2" fmla="*/ 0 w 225"/>
                  <a:gd name="T3" fmla="*/ 169 h 236"/>
                  <a:gd name="T4" fmla="*/ 40 w 225"/>
                  <a:gd name="T5" fmla="*/ 0 h 236"/>
                  <a:gd name="T6" fmla="*/ 216 w 225"/>
                  <a:gd name="T7" fmla="*/ 111 h 2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5" h="236">
                    <a:moveTo>
                      <a:pt x="224" y="154"/>
                    </a:moveTo>
                    <a:lnTo>
                      <a:pt x="0" y="235"/>
                    </a:lnTo>
                    <a:lnTo>
                      <a:pt x="42" y="0"/>
                    </a:lnTo>
                    <a:lnTo>
                      <a:pt x="224" y="154"/>
                    </a:lnTo>
                  </a:path>
                </a:pathLst>
              </a:cu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sp>
          <p:nvSpPr>
            <p:cNvPr id="7205" name="Freeform 52"/>
            <p:cNvSpPr>
              <a:spLocks/>
            </p:cNvSpPr>
            <p:nvPr/>
          </p:nvSpPr>
          <p:spPr bwMode="auto">
            <a:xfrm>
              <a:off x="1714" y="3677"/>
              <a:ext cx="195" cy="218"/>
            </a:xfrm>
            <a:custGeom>
              <a:avLst/>
              <a:gdLst>
                <a:gd name="T0" fmla="*/ 0 w 208"/>
                <a:gd name="T1" fmla="*/ 197 h 240"/>
                <a:gd name="T2" fmla="*/ 182 w 208"/>
                <a:gd name="T3" fmla="*/ 98 h 240"/>
                <a:gd name="T4" fmla="*/ 0 w 208"/>
                <a:gd name="T5" fmla="*/ 0 h 240"/>
                <a:gd name="T6" fmla="*/ 0 w 208"/>
                <a:gd name="T7" fmla="*/ 197 h 2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 h="240">
                  <a:moveTo>
                    <a:pt x="0" y="239"/>
                  </a:moveTo>
                  <a:lnTo>
                    <a:pt x="207" y="119"/>
                  </a:lnTo>
                  <a:lnTo>
                    <a:pt x="0" y="0"/>
                  </a:lnTo>
                  <a:lnTo>
                    <a:pt x="0" y="239"/>
                  </a:lnTo>
                </a:path>
              </a:pathLst>
            </a:custGeom>
            <a:solidFill>
              <a:srgbClr val="00FFFF"/>
            </a:soli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sp>
          <p:nvSpPr>
            <p:cNvPr id="7206" name="Text Box 53"/>
            <p:cNvSpPr txBox="1">
              <a:spLocks noChangeArrowheads="1"/>
            </p:cNvSpPr>
            <p:nvPr/>
          </p:nvSpPr>
          <p:spPr bwMode="auto">
            <a:xfrm>
              <a:off x="3761" y="480"/>
              <a:ext cx="684" cy="284"/>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r" eaLnBrk="0" fontAlgn="base" hangingPunct="0">
                <a:spcBef>
                  <a:spcPct val="0"/>
                </a:spcBef>
                <a:spcAft>
                  <a:spcPct val="0"/>
                </a:spcAft>
                <a:defRPr sz="2400">
                  <a:solidFill>
                    <a:schemeClr val="tx1"/>
                  </a:solidFill>
                  <a:latin typeface="Arial" charset="0"/>
                </a:defRPr>
              </a:lvl6pPr>
              <a:lvl7pPr marL="2971800" indent="-228600" algn="r" eaLnBrk="0" fontAlgn="base" hangingPunct="0">
                <a:spcBef>
                  <a:spcPct val="0"/>
                </a:spcBef>
                <a:spcAft>
                  <a:spcPct val="0"/>
                </a:spcAft>
                <a:defRPr sz="2400">
                  <a:solidFill>
                    <a:schemeClr val="tx1"/>
                  </a:solidFill>
                  <a:latin typeface="Arial" charset="0"/>
                </a:defRPr>
              </a:lvl7pPr>
              <a:lvl8pPr marL="3429000" indent="-228600" algn="r" eaLnBrk="0" fontAlgn="base" hangingPunct="0">
                <a:spcBef>
                  <a:spcPct val="0"/>
                </a:spcBef>
                <a:spcAft>
                  <a:spcPct val="0"/>
                </a:spcAft>
                <a:defRPr sz="2400">
                  <a:solidFill>
                    <a:schemeClr val="tx1"/>
                  </a:solidFill>
                  <a:latin typeface="Arial" charset="0"/>
                </a:defRPr>
              </a:lvl8pPr>
              <a:lvl9pPr marL="3886200" indent="-228600" algn="r" eaLnBrk="0" fontAlgn="base" hangingPunct="0">
                <a:spcBef>
                  <a:spcPct val="0"/>
                </a:spcBef>
                <a:spcAft>
                  <a:spcPct val="0"/>
                </a:spcAft>
                <a:defRPr sz="2400">
                  <a:solidFill>
                    <a:schemeClr val="tx1"/>
                  </a:solidFill>
                  <a:latin typeface="Arial" charset="0"/>
                </a:defRPr>
              </a:lvl9pPr>
            </a:lstStyle>
            <a:p>
              <a:pPr eaLnBrk="1" fontAlgn="base" hangingPunct="1">
                <a:lnSpc>
                  <a:spcPct val="85000"/>
                </a:lnSpc>
                <a:spcBef>
                  <a:spcPct val="30000"/>
                </a:spcBef>
                <a:spcAft>
                  <a:spcPct val="0"/>
                </a:spcAft>
              </a:pPr>
              <a:r>
                <a:rPr lang="en-US" altLang="en-US" sz="2000" b="1">
                  <a:solidFill>
                    <a:srgbClr val="00FF00"/>
                  </a:solidFill>
                  <a:latin typeface="Tahoma" pitchFamily="34" charset="0"/>
                </a:rPr>
                <a:t>BIOLOGY</a:t>
              </a:r>
              <a:endParaRPr lang="en-US" altLang="en-US" sz="2000">
                <a:solidFill>
                  <a:srgbClr val="000000"/>
                </a:solidFill>
                <a:latin typeface="Tahoma" pitchFamily="34" charset="0"/>
              </a:endParaRPr>
            </a:p>
          </p:txBody>
        </p:sp>
        <p:grpSp>
          <p:nvGrpSpPr>
            <p:cNvPr id="8" name="Group 54"/>
            <p:cNvGrpSpPr>
              <a:grpSpLocks/>
            </p:cNvGrpSpPr>
            <p:nvPr/>
          </p:nvGrpSpPr>
          <p:grpSpPr bwMode="auto">
            <a:xfrm flipH="1">
              <a:off x="2066" y="990"/>
              <a:ext cx="508" cy="665"/>
              <a:chOff x="3614" y="960"/>
              <a:chExt cx="530" cy="624"/>
            </a:xfrm>
          </p:grpSpPr>
          <p:sp>
            <p:nvSpPr>
              <p:cNvPr id="7208" name="Freeform 55"/>
              <p:cNvSpPr>
                <a:spLocks/>
              </p:cNvSpPr>
              <p:nvPr/>
            </p:nvSpPr>
            <p:spPr bwMode="auto">
              <a:xfrm rot="-866868">
                <a:off x="3614" y="964"/>
                <a:ext cx="530" cy="520"/>
              </a:xfrm>
              <a:custGeom>
                <a:avLst/>
                <a:gdLst>
                  <a:gd name="T0" fmla="*/ 39 w 581"/>
                  <a:gd name="T1" fmla="*/ 547 h 498"/>
                  <a:gd name="T2" fmla="*/ 483 w 581"/>
                  <a:gd name="T3" fmla="*/ 34 h 498"/>
                  <a:gd name="T4" fmla="*/ 443 w 581"/>
                  <a:gd name="T5" fmla="*/ 0 h 498"/>
                  <a:gd name="T6" fmla="*/ 0 w 581"/>
                  <a:gd name="T7" fmla="*/ 514 h 498"/>
                  <a:gd name="T8" fmla="*/ 39 w 581"/>
                  <a:gd name="T9" fmla="*/ 547 h 4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1" h="498">
                    <a:moveTo>
                      <a:pt x="47" y="497"/>
                    </a:moveTo>
                    <a:lnTo>
                      <a:pt x="580" y="31"/>
                    </a:lnTo>
                    <a:lnTo>
                      <a:pt x="533" y="0"/>
                    </a:lnTo>
                    <a:lnTo>
                      <a:pt x="0" y="467"/>
                    </a:lnTo>
                    <a:lnTo>
                      <a:pt x="47" y="497"/>
                    </a:lnTo>
                  </a:path>
                </a:pathLst>
              </a:custGeom>
              <a:gradFill rotWithShape="0">
                <a:gsLst>
                  <a:gs pos="0">
                    <a:srgbClr val="00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sp>
            <p:nvSpPr>
              <p:cNvPr id="7209" name="Freeform 56"/>
              <p:cNvSpPr>
                <a:spLocks/>
              </p:cNvSpPr>
              <p:nvPr/>
            </p:nvSpPr>
            <p:spPr bwMode="auto">
              <a:xfrm rot="-866868">
                <a:off x="3621" y="1384"/>
                <a:ext cx="222" cy="200"/>
              </a:xfrm>
              <a:custGeom>
                <a:avLst/>
                <a:gdLst>
                  <a:gd name="T0" fmla="*/ 216 w 225"/>
                  <a:gd name="T1" fmla="*/ 111 h 236"/>
                  <a:gd name="T2" fmla="*/ 0 w 225"/>
                  <a:gd name="T3" fmla="*/ 169 h 236"/>
                  <a:gd name="T4" fmla="*/ 40 w 225"/>
                  <a:gd name="T5" fmla="*/ 0 h 236"/>
                  <a:gd name="T6" fmla="*/ 216 w 225"/>
                  <a:gd name="T7" fmla="*/ 111 h 2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5" h="236">
                    <a:moveTo>
                      <a:pt x="224" y="154"/>
                    </a:moveTo>
                    <a:lnTo>
                      <a:pt x="0" y="235"/>
                    </a:lnTo>
                    <a:lnTo>
                      <a:pt x="42" y="0"/>
                    </a:lnTo>
                    <a:lnTo>
                      <a:pt x="224" y="154"/>
                    </a:lnTo>
                  </a:path>
                </a:pathLst>
              </a:custGeom>
              <a:gradFill rotWithShape="0">
                <a:gsLst>
                  <a:gs pos="0">
                    <a:srgbClr val="FFFF00"/>
                  </a:gs>
                  <a:gs pos="100000">
                    <a:srgbClr val="FFFF00"/>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r" fontAlgn="base">
                  <a:spcBef>
                    <a:spcPct val="0"/>
                  </a:spcBef>
                  <a:spcAft>
                    <a:spcPct val="0"/>
                  </a:spcAft>
                </a:pPr>
                <a:endParaRPr lang="en-US" sz="2400">
                  <a:solidFill>
                    <a:srgbClr val="000000"/>
                  </a:solidFill>
                </a:endParaRPr>
              </a:p>
            </p:txBody>
          </p:sp>
        </p:grpSp>
      </p:grpSp>
      <p:sp>
        <p:nvSpPr>
          <p:cNvPr id="7171" name="Rectangle 57"/>
          <p:cNvSpPr>
            <a:spLocks noChangeArrowheads="1"/>
          </p:cNvSpPr>
          <p:nvPr/>
        </p:nvSpPr>
        <p:spPr bwMode="auto">
          <a:xfrm>
            <a:off x="0" y="152408"/>
            <a:ext cx="1219200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ctr" eaLnBrk="1" fontAlgn="base" hangingPunct="1">
              <a:lnSpc>
                <a:spcPct val="80000"/>
              </a:lnSpc>
              <a:spcBef>
                <a:spcPct val="0"/>
              </a:spcBef>
              <a:spcAft>
                <a:spcPct val="0"/>
              </a:spcAft>
              <a:buClrTx/>
              <a:buSzTx/>
              <a:buFontTx/>
              <a:buNone/>
            </a:pPr>
            <a:r>
              <a:rPr lang="en-US" sz="3600" b="1" dirty="0">
                <a:solidFill>
                  <a:schemeClr val="bg1"/>
                </a:solidFill>
              </a:rPr>
              <a:t>Drug dependence: a complex behavioral and neurobiological disorder</a:t>
            </a:r>
            <a:endParaRPr lang="en-US" altLang="en-US" sz="3600" b="1" dirty="0">
              <a:solidFill>
                <a:schemeClr val="bg1"/>
              </a:solidFill>
              <a:latin typeface="Tahoma" pitchFamily="34" charset="0"/>
            </a:endParaRPr>
          </a:p>
        </p:txBody>
      </p:sp>
    </p:spTree>
    <p:extLst>
      <p:ext uri="{BB962C8B-B14F-4D97-AF65-F5344CB8AC3E}">
        <p14:creationId xmlns:p14="http://schemas.microsoft.com/office/powerpoint/2010/main" val="2590732087"/>
      </p:ext>
    </p:extLst>
  </p:cSld>
  <p:clrMapOvr>
    <a:masterClrMapping/>
  </p:clrMapOvr>
  <p:transition advTm="66101"/>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11838" y="6428239"/>
            <a:ext cx="7000057" cy="369332"/>
          </a:xfrm>
          <a:prstGeom prst="rect">
            <a:avLst/>
          </a:prstGeom>
          <a:noFill/>
        </p:spPr>
        <p:txBody>
          <a:bodyPr wrap="square" rtlCol="0">
            <a:spAutoFit/>
          </a:bodyPr>
          <a:lstStyle/>
          <a:p>
            <a:r>
              <a:rPr dirty="0"/>
              <a:t>National Institute on Drug Abuse, 2018</a:t>
            </a:r>
          </a:p>
        </p:txBody>
      </p:sp>
      <p:sp>
        <p:nvSpPr>
          <p:cNvPr id="10" name="Title 1">
            <a:extLst>
              <a:ext uri="{FF2B5EF4-FFF2-40B4-BE49-F238E27FC236}">
                <a16:creationId xmlns:a16="http://schemas.microsoft.com/office/drawing/2014/main" id="{600ADE9B-F383-4C2C-96DB-E29746084B96}"/>
              </a:ext>
            </a:extLst>
          </p:cNvPr>
          <p:cNvSpPr txBox="1">
            <a:spLocks/>
          </p:cNvSpPr>
          <p:nvPr/>
        </p:nvSpPr>
        <p:spPr>
          <a:xfrm>
            <a:off x="0" y="0"/>
            <a:ext cx="12192000" cy="1219200"/>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defRPr/>
            </a:pPr>
            <a:endParaRPr lang="en-US" sz="3600" dirty="0">
              <a:cs typeface="Arial" charset="0"/>
            </a:endParaRPr>
          </a:p>
        </p:txBody>
      </p:sp>
      <p:sp>
        <p:nvSpPr>
          <p:cNvPr id="12" name="Rectangle 3"/>
          <p:cNvSpPr txBox="1">
            <a:spLocks noChangeArrowheads="1"/>
          </p:cNvSpPr>
          <p:nvPr/>
        </p:nvSpPr>
        <p:spPr>
          <a:xfrm>
            <a:off x="400051" y="1527756"/>
            <a:ext cx="10720668"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spcAft>
                <a:spcPts val="600"/>
              </a:spcAft>
            </a:pPr>
            <a:endParaRPr lang="en-US" altLang="en-US" sz="2400" dirty="0"/>
          </a:p>
        </p:txBody>
      </p:sp>
      <p:sp>
        <p:nvSpPr>
          <p:cNvPr id="3" name="Title 2"/>
          <p:cNvSpPr>
            <a:spLocks noGrp="1"/>
          </p:cNvSpPr>
          <p:nvPr>
            <p:ph type="title"/>
          </p:nvPr>
        </p:nvSpPr>
        <p:spPr/>
        <p:txBody>
          <a:bodyPr>
            <a:normAutofit/>
          </a:bodyPr>
          <a:lstStyle/>
          <a:p>
            <a:r>
              <a:t>Superior treatment</a:t>
            </a:r>
            <a:endParaRPr lang="en-US" sz="3200" dirty="0"/>
          </a:p>
        </p:txBody>
      </p:sp>
      <p:sp>
        <p:nvSpPr>
          <p:cNvPr id="4" name="Content Placeholder 3"/>
          <p:cNvSpPr>
            <a:spLocks noGrp="1"/>
          </p:cNvSpPr>
          <p:nvPr>
            <p:ph idx="1"/>
          </p:nvPr>
        </p:nvSpPr>
        <p:spPr/>
        <p:txBody>
          <a:bodyPr/>
          <a:lstStyle/>
          <a:p>
            <a:pPr>
              <a:spcBef>
                <a:spcPts val="600"/>
              </a:spcBef>
              <a:spcAft>
                <a:spcPts val="600"/>
              </a:spcAft>
            </a:pPr>
            <a:endParaRPr lang="en-US" altLang="en-US" dirty="0"/>
          </a:p>
          <a:p>
            <a:r>
              <a:rPr lang="en-US" dirty="0"/>
              <a:t>Reduce the primary symptoms of the illness,</a:t>
            </a:r>
            <a:endParaRPr lang="sr-Latn-RS" dirty="0"/>
          </a:p>
          <a:p>
            <a:r>
              <a:rPr lang="sr-Latn-RS" dirty="0"/>
              <a:t>I</a:t>
            </a:r>
            <a:r>
              <a:rPr lang="en-US" dirty="0" err="1"/>
              <a:t>mprove</a:t>
            </a:r>
            <a:r>
              <a:rPr lang="en-US" dirty="0"/>
              <a:t> health and social functioning, and </a:t>
            </a:r>
            <a:endParaRPr lang="sr-Latn-RS" dirty="0"/>
          </a:p>
          <a:p>
            <a:r>
              <a:rPr lang="sr-Latn-RS" dirty="0"/>
              <a:t>E</a:t>
            </a:r>
            <a:r>
              <a:rPr lang="en-US" dirty="0" err="1"/>
              <a:t>ducate</a:t>
            </a:r>
            <a:r>
              <a:rPr lang="en-US" dirty="0"/>
              <a:t> and motivate individuals to monitor their condition and manage the threats of relapse.</a:t>
            </a:r>
          </a:p>
        </p:txBody>
      </p:sp>
    </p:spTree>
    <p:extLst>
      <p:ext uri="{BB962C8B-B14F-4D97-AF65-F5344CB8AC3E}">
        <p14:creationId xmlns:p14="http://schemas.microsoft.com/office/powerpoint/2010/main" val="1675673364"/>
      </p:ext>
    </p:extLst>
  </p:cSld>
  <p:clrMapOvr>
    <a:masterClrMapping/>
  </p:clrMapOvr>
  <mc:AlternateContent xmlns:mc="http://schemas.openxmlformats.org/markup-compatibility/2006" xmlns:p14="http://schemas.microsoft.com/office/powerpoint/2010/main">
    <mc:Choice Requires="p14">
      <p:transition spd="slow" p14:dur="2000" advTm="22692"/>
    </mc:Choice>
    <mc:Fallback xmlns="">
      <p:transition spd="slow" advTm="22692"/>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4294967295"/>
          </p:nvPr>
        </p:nvSpPr>
        <p:spPr>
          <a:xfrm>
            <a:off x="3472665" y="1391644"/>
            <a:ext cx="4284323" cy="4837707"/>
          </a:xfrm>
        </p:spPr>
        <p:txBody>
          <a:bodyPr>
            <a:noAutofit/>
          </a:bodyPr>
          <a:lstStyle/>
          <a:p>
            <a:pPr marL="342900" indent="-342900">
              <a:lnSpc>
                <a:spcPct val="100000"/>
              </a:lnSpc>
              <a:spcBef>
                <a:spcPts val="600"/>
              </a:spcBef>
              <a:spcAft>
                <a:spcPts val="600"/>
              </a:spcAft>
              <a:buAutoNum type="arabicPeriod"/>
            </a:pPr>
            <a:r>
              <a:rPr sz="1600" b="1" dirty="0"/>
              <a:t>Impaired control</a:t>
            </a:r>
            <a:r>
              <a:rPr lang="sr-Latn-RS" sz="1600" b="1" dirty="0"/>
              <a:t>:</a:t>
            </a:r>
            <a:endParaRPr sz="1600" b="1" dirty="0"/>
          </a:p>
          <a:p>
            <a:pPr marL="342900" indent="-342900">
              <a:lnSpc>
                <a:spcPct val="100000"/>
              </a:lnSpc>
              <a:spcBef>
                <a:spcPts val="600"/>
              </a:spcBef>
              <a:spcAft>
                <a:spcPts val="600"/>
              </a:spcAft>
            </a:pPr>
            <a:r>
              <a:rPr sz="1600" dirty="0"/>
              <a:t>Greater quantities or longer duration than initially anticipated.</a:t>
            </a:r>
          </a:p>
          <a:p>
            <a:pPr marL="342900" indent="-342900">
              <a:lnSpc>
                <a:spcPct val="100000"/>
              </a:lnSpc>
              <a:spcBef>
                <a:spcPts val="600"/>
              </a:spcBef>
              <a:spcAft>
                <a:spcPts val="600"/>
              </a:spcAft>
            </a:pPr>
            <a:r>
              <a:rPr sz="1600" dirty="0"/>
              <a:t>Persistent desire to cease usage.</a:t>
            </a:r>
          </a:p>
          <a:p>
            <a:pPr marL="342900" indent="-342900">
              <a:lnSpc>
                <a:spcPct val="100000"/>
              </a:lnSpc>
              <a:spcBef>
                <a:spcPts val="600"/>
              </a:spcBef>
              <a:spcAft>
                <a:spcPts val="600"/>
              </a:spcAft>
            </a:pPr>
            <a:r>
              <a:rPr sz="1600" dirty="0"/>
              <a:t>A significant amount of time was spent in the acquisition of the substance.</a:t>
            </a:r>
          </a:p>
          <a:p>
            <a:pPr marL="342900" indent="-342900">
              <a:lnSpc>
                <a:spcPct val="100000"/>
              </a:lnSpc>
              <a:spcBef>
                <a:spcPts val="600"/>
              </a:spcBef>
              <a:spcAft>
                <a:spcPts val="600"/>
              </a:spcAft>
            </a:pPr>
            <a:r>
              <a:rPr sz="1600" dirty="0"/>
              <a:t>Intense craving.</a:t>
            </a:r>
            <a:endParaRPr lang="sr-Latn-RS" sz="1600" dirty="0"/>
          </a:p>
          <a:p>
            <a:pPr marL="342900" indent="-342900">
              <a:lnSpc>
                <a:spcPct val="100000"/>
              </a:lnSpc>
              <a:spcBef>
                <a:spcPts val="600"/>
              </a:spcBef>
              <a:spcAft>
                <a:spcPts val="600"/>
              </a:spcAft>
            </a:pPr>
            <a:endParaRPr sz="1600" dirty="0"/>
          </a:p>
          <a:p>
            <a:pPr marL="342900" indent="-342900">
              <a:lnSpc>
                <a:spcPct val="100000"/>
              </a:lnSpc>
              <a:spcBef>
                <a:spcPts val="600"/>
              </a:spcBef>
              <a:spcAft>
                <a:spcPts val="600"/>
              </a:spcAft>
              <a:buNone/>
            </a:pPr>
            <a:r>
              <a:rPr sz="2000" b="1" dirty="0"/>
              <a:t>2. </a:t>
            </a:r>
            <a:r>
              <a:rPr sz="1600" b="1" dirty="0"/>
              <a:t>Social impairment</a:t>
            </a:r>
            <a:r>
              <a:rPr lang="sr-Latn-RS" sz="1600" b="1" dirty="0"/>
              <a:t>:</a:t>
            </a:r>
            <a:endParaRPr lang="en-US" sz="1600" b="1" dirty="0">
              <a:latin typeface="Arial" panose="020B0604020202020204" pitchFamily="34" charset="0"/>
              <a:cs typeface="Arial" panose="020B0604020202020204" pitchFamily="34" charset="0"/>
            </a:endParaRPr>
          </a:p>
          <a:p>
            <a:pPr lvl="1">
              <a:lnSpc>
                <a:spcPct val="100000"/>
              </a:lnSpc>
              <a:spcBef>
                <a:spcPts val="0"/>
              </a:spcBef>
            </a:pPr>
            <a:r>
              <a:rPr sz="1600" dirty="0"/>
              <a:t>Failure to fulfill work or school obligations.</a:t>
            </a:r>
          </a:p>
          <a:p>
            <a:pPr lvl="1">
              <a:lnSpc>
                <a:spcPct val="100000"/>
              </a:lnSpc>
              <a:spcBef>
                <a:spcPts val="0"/>
              </a:spcBef>
            </a:pPr>
            <a:r>
              <a:rPr sz="1600" dirty="0"/>
              <a:t>Recurrent social or interpersonal issues.</a:t>
            </a:r>
          </a:p>
          <a:p>
            <a:pPr lvl="1">
              <a:lnSpc>
                <a:spcPct val="100000"/>
              </a:lnSpc>
              <a:spcBef>
                <a:spcPts val="0"/>
              </a:spcBef>
            </a:pPr>
            <a:r>
              <a:rPr sz="1600" dirty="0"/>
              <a:t>Withdrawal from social or recreational activities.</a:t>
            </a:r>
            <a:endParaRPr lang="en-US" sz="1600" dirty="0">
              <a:latin typeface="Arial" panose="020B0604020202020204" pitchFamily="34" charset="0"/>
              <a:cs typeface="Arial" panose="020B0604020202020204" pitchFamily="34" charset="0"/>
            </a:endParaRPr>
          </a:p>
        </p:txBody>
      </p:sp>
      <p:sp>
        <p:nvSpPr>
          <p:cNvPr id="8" name="Content Placeholder 3"/>
          <p:cNvSpPr txBox="1">
            <a:spLocks/>
          </p:cNvSpPr>
          <p:nvPr/>
        </p:nvSpPr>
        <p:spPr>
          <a:xfrm>
            <a:off x="7561783" y="1391649"/>
            <a:ext cx="4325420" cy="5466357"/>
          </a:xfrm>
          <a:prstGeom prst="rect">
            <a:avLst/>
          </a:prstGeom>
        </p:spPr>
        <p:txBody>
          <a:bodyPr>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600"/>
              </a:spcBef>
              <a:spcAft>
                <a:spcPts val="600"/>
              </a:spcAft>
              <a:buNone/>
            </a:pPr>
            <a:r>
              <a:rPr sz="1800" b="1" dirty="0"/>
              <a:t>3. </a:t>
            </a:r>
            <a:r>
              <a:rPr sz="1600" b="1" dirty="0"/>
              <a:t>Risky utilization</a:t>
            </a:r>
            <a:r>
              <a:rPr lang="sr-Latn-RS" sz="1600" b="1" dirty="0"/>
              <a:t>:</a:t>
            </a:r>
            <a:endParaRPr lang="en-US" sz="1600" b="1" dirty="0">
              <a:solidFill>
                <a:prstClr val="black"/>
              </a:solidFill>
              <a:latin typeface="Arial" panose="020B0604020202020204" pitchFamily="34" charset="0"/>
              <a:cs typeface="Arial" panose="020B0604020202020204" pitchFamily="34" charset="0"/>
            </a:endParaRPr>
          </a:p>
          <a:p>
            <a:pPr lvl="1">
              <a:spcBef>
                <a:spcPts val="0"/>
              </a:spcBef>
              <a:spcAft>
                <a:spcPts val="0"/>
              </a:spcAft>
              <a:buSzPct val="75000"/>
              <a:buFont typeface="Arial" panose="020B0604020202020204" pitchFamily="34" charset="0"/>
              <a:buChar char="•"/>
            </a:pPr>
            <a:r>
              <a:rPr sz="1600" dirty="0"/>
              <a:t>Repetitive use in physically hazardous situ</a:t>
            </a:r>
            <a:r>
              <a:rPr lang="en-US" sz="1600" dirty="0"/>
              <a:t>2013</a:t>
            </a:r>
            <a:r>
              <a:rPr sz="1600" dirty="0"/>
              <a:t>ations.</a:t>
            </a:r>
          </a:p>
          <a:p>
            <a:pPr lvl="1">
              <a:spcBef>
                <a:spcPts val="0"/>
              </a:spcBef>
              <a:spcAft>
                <a:spcPts val="0"/>
              </a:spcAft>
              <a:buSzPct val="75000"/>
              <a:buFont typeface="Arial" panose="020B0604020202020204" pitchFamily="34" charset="0"/>
              <a:buChar char="•"/>
            </a:pPr>
            <a:r>
              <a:rPr sz="1600" dirty="0"/>
              <a:t>Continuous use despite persistent physical or psychological problems that are likely to have arisen or worsened due to use</a:t>
            </a:r>
            <a:r>
              <a:rPr sz="2000" dirty="0"/>
              <a:t>.</a:t>
            </a:r>
            <a:endParaRPr lang="sr-Latn-RS" sz="2000" dirty="0"/>
          </a:p>
          <a:p>
            <a:pPr lvl="1">
              <a:spcBef>
                <a:spcPts val="0"/>
              </a:spcBef>
              <a:spcAft>
                <a:spcPts val="0"/>
              </a:spcAft>
              <a:buSzPct val="75000"/>
              <a:buFont typeface="Arial" panose="020B0604020202020204" pitchFamily="34" charset="0"/>
              <a:buChar char="•"/>
            </a:pPr>
            <a:endParaRPr lang="sr-Latn-RS" sz="2000" dirty="0"/>
          </a:p>
          <a:p>
            <a:pPr lvl="1">
              <a:spcBef>
                <a:spcPts val="0"/>
              </a:spcBef>
              <a:spcAft>
                <a:spcPts val="0"/>
              </a:spcAft>
              <a:buSzPct val="75000"/>
              <a:buFont typeface="Arial" panose="020B0604020202020204" pitchFamily="34" charset="0"/>
              <a:buChar char="•"/>
            </a:pPr>
            <a:endParaRPr sz="2000" dirty="0"/>
          </a:p>
          <a:p>
            <a:pPr lvl="1">
              <a:spcBef>
                <a:spcPts val="0"/>
              </a:spcBef>
              <a:spcAft>
                <a:spcPts val="0"/>
              </a:spcAft>
              <a:buSzPct val="75000"/>
              <a:buNone/>
            </a:pPr>
            <a:r>
              <a:rPr sz="1800" b="1" dirty="0"/>
              <a:t>4. </a:t>
            </a:r>
            <a:r>
              <a:rPr sz="1600" b="1" dirty="0"/>
              <a:t>Pharmacological criteria</a:t>
            </a:r>
            <a:r>
              <a:rPr lang="sr-Latn-RS" sz="1600" b="1" dirty="0"/>
              <a:t>:</a:t>
            </a:r>
            <a:endParaRPr lang="en-US" sz="1600" b="1" dirty="0">
              <a:solidFill>
                <a:prstClr val="black"/>
              </a:solidFill>
              <a:latin typeface="Arial" panose="020B0604020202020204" pitchFamily="34" charset="0"/>
              <a:cs typeface="Arial" panose="020B0604020202020204" pitchFamily="34" charset="0"/>
            </a:endParaRPr>
          </a:p>
          <a:p>
            <a:pPr lvl="1">
              <a:spcBef>
                <a:spcPts val="0"/>
              </a:spcBef>
              <a:spcAft>
                <a:spcPts val="0"/>
              </a:spcAft>
              <a:buSzPct val="75000"/>
              <a:buFont typeface="Arial" panose="020B0604020202020204" pitchFamily="34" charset="0"/>
              <a:buChar char="•"/>
            </a:pPr>
            <a:r>
              <a:rPr sz="1600" dirty="0"/>
              <a:t>Tolerance: An increase in dosage is required to achieve the desired effect.</a:t>
            </a:r>
          </a:p>
          <a:p>
            <a:pPr lvl="1">
              <a:spcBef>
                <a:spcPts val="0"/>
              </a:spcBef>
              <a:spcAft>
                <a:spcPts val="0"/>
              </a:spcAft>
              <a:buSzPct val="75000"/>
              <a:buFont typeface="Arial" panose="020B0604020202020204" pitchFamily="34" charset="0"/>
              <a:buChar char="•"/>
            </a:pPr>
            <a:r>
              <a:rPr sz="1600" dirty="0"/>
              <a:t>Abstinence syndrome: a syndrome that occurs when the concentration of a substance in the blood or tissue decreases in an individual who has been using the substance extensively and intensively.</a:t>
            </a:r>
            <a:endParaRPr lang="en-US" sz="1600" dirty="0">
              <a:latin typeface="Arial" panose="020B0604020202020204" pitchFamily="34" charset="0"/>
              <a:cs typeface="Arial" panose="020B0604020202020204" pitchFamily="34" charset="0"/>
            </a:endParaRPr>
          </a:p>
        </p:txBody>
      </p:sp>
      <p:sp>
        <p:nvSpPr>
          <p:cNvPr id="9" name="Up Arrow 8">
            <a:extLst>
              <a:ext uri="{C183D7F6-B498-43B3-948B-1728B52AA6E4}">
                <adec:decorative xmlns:adec="http://schemas.microsoft.com/office/drawing/2017/decorative" xmlns="" val="1"/>
              </a:ext>
            </a:extLst>
          </p:cNvPr>
          <p:cNvSpPr/>
          <p:nvPr/>
        </p:nvSpPr>
        <p:spPr>
          <a:xfrm>
            <a:off x="2597641" y="1793890"/>
            <a:ext cx="687291" cy="4197908"/>
          </a:xfrm>
          <a:prstGeom prst="upArrow">
            <a:avLst/>
          </a:prstGeom>
          <a:solidFill>
            <a:srgbClr val="336B9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TextBox 9"/>
          <p:cNvSpPr txBox="1"/>
          <p:nvPr/>
        </p:nvSpPr>
        <p:spPr>
          <a:xfrm>
            <a:off x="692940" y="5338807"/>
            <a:ext cx="1274708" cy="646331"/>
          </a:xfrm>
          <a:prstGeom prst="rect">
            <a:avLst/>
          </a:prstGeom>
          <a:noFill/>
        </p:spPr>
        <p:txBody>
          <a:bodyPr wrap="none" rtlCol="0">
            <a:spAutoFit/>
          </a:bodyPr>
          <a:lstStyle/>
          <a:p>
            <a:r>
              <a:rPr lang="sr-Latn-RS" dirty="0"/>
              <a:t>Mild</a:t>
            </a:r>
            <a:endParaRPr lang="en-US" sz="2000" dirty="0">
              <a:solidFill>
                <a:prstClr val="black"/>
              </a:solidFill>
              <a:latin typeface="Arial" panose="020B0604020202020204" pitchFamily="34" charset="0"/>
              <a:cs typeface="Arial" panose="020B0604020202020204" pitchFamily="34" charset="0"/>
            </a:endParaRPr>
          </a:p>
          <a:p>
            <a:r>
              <a:rPr dirty="0"/>
              <a:t>2-3 criteria</a:t>
            </a:r>
            <a:endParaRPr lang="en-US" sz="2000" dirty="0">
              <a:solidFill>
                <a:prstClr val="black"/>
              </a:solidFill>
              <a:latin typeface="Arial" panose="020B0604020202020204" pitchFamily="34" charset="0"/>
              <a:cs typeface="Arial" panose="020B0604020202020204" pitchFamily="34" charset="0"/>
            </a:endParaRPr>
          </a:p>
        </p:txBody>
      </p:sp>
      <p:sp>
        <p:nvSpPr>
          <p:cNvPr id="11" name="TextBox 10"/>
          <p:cNvSpPr txBox="1"/>
          <p:nvPr/>
        </p:nvSpPr>
        <p:spPr>
          <a:xfrm>
            <a:off x="642817" y="3793262"/>
            <a:ext cx="2067233" cy="707886"/>
          </a:xfrm>
          <a:prstGeom prst="rect">
            <a:avLst/>
          </a:prstGeom>
          <a:noFill/>
        </p:spPr>
        <p:txBody>
          <a:bodyPr wrap="none" rtlCol="0">
            <a:spAutoFit/>
          </a:bodyPr>
          <a:lstStyle/>
          <a:p>
            <a:r>
              <a:t>Moderate</a:t>
            </a:r>
            <a:endParaRPr lang="en-US" sz="2000" dirty="0">
              <a:solidFill>
                <a:prstClr val="black"/>
              </a:solidFill>
              <a:latin typeface="Arial" panose="020B0604020202020204" pitchFamily="34" charset="0"/>
              <a:cs typeface="Arial" panose="020B0604020202020204" pitchFamily="34" charset="0"/>
            </a:endParaRPr>
          </a:p>
          <a:p>
            <a:r>
              <a:t>4-5 criteria</a:t>
            </a:r>
            <a:endParaRPr lang="en-US" sz="2000" dirty="0">
              <a:solidFill>
                <a:prstClr val="black"/>
              </a:solidFill>
              <a:latin typeface="Arial" panose="020B0604020202020204" pitchFamily="34" charset="0"/>
              <a:cs typeface="Arial" panose="020B0604020202020204" pitchFamily="34" charset="0"/>
            </a:endParaRPr>
          </a:p>
        </p:txBody>
      </p:sp>
      <p:sp>
        <p:nvSpPr>
          <p:cNvPr id="12" name="TextBox 11"/>
          <p:cNvSpPr txBox="1"/>
          <p:nvPr/>
        </p:nvSpPr>
        <p:spPr>
          <a:xfrm>
            <a:off x="682091" y="1732245"/>
            <a:ext cx="1204176" cy="646331"/>
          </a:xfrm>
          <a:prstGeom prst="rect">
            <a:avLst/>
          </a:prstGeom>
          <a:noFill/>
        </p:spPr>
        <p:txBody>
          <a:bodyPr wrap="none" rtlCol="0">
            <a:spAutoFit/>
          </a:bodyPr>
          <a:lstStyle/>
          <a:p>
            <a:r>
              <a:rPr dirty="0"/>
              <a:t>Severe</a:t>
            </a:r>
            <a:endParaRPr lang="en-US" sz="2000" dirty="0">
              <a:solidFill>
                <a:prstClr val="black"/>
              </a:solidFill>
              <a:latin typeface="Arial" panose="020B0604020202020204" pitchFamily="34" charset="0"/>
              <a:cs typeface="Arial" panose="020B0604020202020204" pitchFamily="34" charset="0"/>
            </a:endParaRPr>
          </a:p>
          <a:p>
            <a:r>
              <a:rPr dirty="0"/>
              <a:t>6+ criteria</a:t>
            </a:r>
            <a:endParaRPr lang="en-US" sz="2000" dirty="0">
              <a:solidFill>
                <a:prstClr val="black"/>
              </a:solidFill>
              <a:latin typeface="Arial" panose="020B0604020202020204" pitchFamily="34" charset="0"/>
              <a:cs typeface="Arial" panose="020B0604020202020204" pitchFamily="34" charset="0"/>
            </a:endParaRPr>
          </a:p>
        </p:txBody>
      </p:sp>
      <p:sp>
        <p:nvSpPr>
          <p:cNvPr id="13" name="Title 1">
            <a:extLst>
              <a:ext uri="{FF2B5EF4-FFF2-40B4-BE49-F238E27FC236}">
                <a16:creationId xmlns:a16="http://schemas.microsoft.com/office/drawing/2014/main" id="{600ADE9B-F383-4C2C-96DB-E29746084B96}"/>
              </a:ext>
            </a:extLst>
          </p:cNvPr>
          <p:cNvSpPr txBox="1">
            <a:spLocks/>
          </p:cNvSpPr>
          <p:nvPr/>
        </p:nvSpPr>
        <p:spPr>
          <a:xfrm>
            <a:off x="0" y="0"/>
            <a:ext cx="12192000" cy="1335024"/>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defRPr/>
            </a:pPr>
            <a:r>
              <a:rPr sz="4000" dirty="0"/>
              <a:t>Diagnosis of substance abuse disorders:</a:t>
            </a:r>
          </a:p>
          <a:p>
            <a:pPr algn="ctr">
              <a:defRPr/>
            </a:pPr>
            <a:r>
              <a:rPr sz="4000" dirty="0"/>
              <a:t>DSM-5 Criteria</a:t>
            </a:r>
            <a:endParaRPr lang="en-US" sz="4000" dirty="0">
              <a:cs typeface="Arial" charset="0"/>
            </a:endParaRPr>
          </a:p>
        </p:txBody>
      </p:sp>
      <p:sp>
        <p:nvSpPr>
          <p:cNvPr id="14" name="TextBox 13"/>
          <p:cNvSpPr txBox="1"/>
          <p:nvPr/>
        </p:nvSpPr>
        <p:spPr>
          <a:xfrm>
            <a:off x="7187878" y="6428239"/>
            <a:ext cx="4824017" cy="369332"/>
          </a:xfrm>
          <a:prstGeom prst="rect">
            <a:avLst/>
          </a:prstGeom>
          <a:noFill/>
        </p:spPr>
        <p:txBody>
          <a:bodyPr wrap="square" rtlCol="0">
            <a:spAutoFit/>
          </a:bodyPr>
          <a:lstStyle/>
          <a:p>
            <a:r>
              <a:rPr i="1" dirty="0"/>
              <a:t>American Psychiatric Association</a:t>
            </a:r>
            <a:r>
              <a:rPr dirty="0"/>
              <a:t>, </a:t>
            </a:r>
          </a:p>
        </p:txBody>
      </p:sp>
    </p:spTree>
    <p:extLst>
      <p:ext uri="{BB962C8B-B14F-4D97-AF65-F5344CB8AC3E}">
        <p14:creationId xmlns:p14="http://schemas.microsoft.com/office/powerpoint/2010/main" val="789894286"/>
      </p:ext>
    </p:extLst>
  </p:cSld>
  <p:clrMapOvr>
    <a:masterClrMapping/>
  </p:clrMapOvr>
  <mc:AlternateContent xmlns:mc="http://schemas.openxmlformats.org/markup-compatibility/2006" xmlns:p14="http://schemas.microsoft.com/office/powerpoint/2010/main">
    <mc:Choice Requires="p14">
      <p:transition spd="slow" p14:dur="2000" advTm="102897"/>
    </mc:Choice>
    <mc:Fallback xmlns="">
      <p:transition spd="slow" advTm="10289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169896" y="1388728"/>
            <a:ext cx="9886013" cy="5151946"/>
            <a:chOff x="1129559" y="1092061"/>
            <a:chExt cx="9208737" cy="5567657"/>
          </a:xfrm>
        </p:grpSpPr>
        <p:grpSp>
          <p:nvGrpSpPr>
            <p:cNvPr id="3" name="Group 2"/>
            <p:cNvGrpSpPr/>
            <p:nvPr/>
          </p:nvGrpSpPr>
          <p:grpSpPr>
            <a:xfrm>
              <a:off x="1151067" y="1092061"/>
              <a:ext cx="9155742" cy="1061021"/>
              <a:chOff x="1151067" y="1092061"/>
              <a:chExt cx="9155742" cy="1061021"/>
            </a:xfrm>
          </p:grpSpPr>
          <p:sp>
            <p:nvSpPr>
              <p:cNvPr id="4" name="TextBox 3"/>
              <p:cNvSpPr txBox="1"/>
              <p:nvPr/>
            </p:nvSpPr>
            <p:spPr>
              <a:xfrm>
                <a:off x="2711825" y="1206735"/>
                <a:ext cx="7594984" cy="698483"/>
              </a:xfrm>
              <a:prstGeom prst="rect">
                <a:avLst/>
              </a:prstGeom>
              <a:solidFill>
                <a:srgbClr val="336B90"/>
              </a:solidFill>
            </p:spPr>
            <p:txBody>
              <a:bodyPr wrap="square" rtlCol="0">
                <a:spAutoFit/>
              </a:bodyPr>
              <a:lstStyle/>
              <a:p>
                <a:r>
                  <a:rPr b="1" dirty="0">
                    <a:solidFill>
                      <a:schemeClr val="bg1"/>
                    </a:solidFill>
                  </a:rPr>
                  <a:t>Early identification, screening.</a:t>
                </a:r>
              </a:p>
              <a:p>
                <a:r>
                  <a:rPr b="1" dirty="0">
                    <a:solidFill>
                      <a:schemeClr val="bg1"/>
                    </a:solidFill>
                  </a:rPr>
                  <a:t>and brief intervention</a:t>
                </a:r>
                <a:endParaRPr lang="en-US" sz="1600" b="1" dirty="0">
                  <a:solidFill>
                    <a:schemeClr val="bg1"/>
                  </a:solidFill>
                </a:endParaRPr>
              </a:p>
            </p:txBody>
          </p:sp>
          <p:pic>
            <p:nvPicPr>
              <p:cNvPr id="1044" name="Picture 20">
                <a:extLst>
                  <a:ext uri="{C183D7F6-B498-43B3-948B-1728B52AA6E4}">
                    <adec:decorative xmlns:adec="http://schemas.microsoft.com/office/drawing/2017/decorative" xmlns="" val="1"/>
                  </a:ext>
                </a:extLst>
              </p:cNvPr>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t="1" r="25222" b="26755"/>
              <a:stretch/>
            </p:blipFill>
            <p:spPr bwMode="auto">
              <a:xfrm>
                <a:off x="1151067" y="1092061"/>
                <a:ext cx="1252895" cy="1061021"/>
              </a:xfrm>
              <a:prstGeom prst="ellipse">
                <a:avLst/>
              </a:prstGeom>
              <a:solidFill>
                <a:schemeClr val="accent1">
                  <a:lumMod val="20000"/>
                  <a:lumOff val="80000"/>
                </a:schemeClr>
              </a:solidFill>
              <a:ln w="190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TextBox 11"/>
              <p:cNvSpPr txBox="1"/>
              <p:nvPr/>
            </p:nvSpPr>
            <p:spPr>
              <a:xfrm>
                <a:off x="6798238" y="1235592"/>
                <a:ext cx="3504199" cy="698483"/>
              </a:xfrm>
              <a:prstGeom prst="rect">
                <a:avLst/>
              </a:prstGeom>
              <a:solidFill>
                <a:srgbClr val="336B90"/>
              </a:solidFill>
            </p:spPr>
            <p:txBody>
              <a:bodyPr wrap="square" rtlCol="0">
                <a:spAutoFit/>
              </a:bodyPr>
              <a:lstStyle/>
              <a:p>
                <a:r>
                  <a:rPr b="1" dirty="0">
                    <a:solidFill>
                      <a:schemeClr val="bg1"/>
                    </a:solidFill>
                  </a:rPr>
                  <a:t>What are the principles of treatment?</a:t>
                </a:r>
                <a:endParaRPr lang="en-US" sz="1600" b="1" dirty="0">
                  <a:solidFill>
                    <a:schemeClr val="bg1"/>
                  </a:solidFill>
                </a:endParaRPr>
              </a:p>
            </p:txBody>
          </p:sp>
        </p:grpSp>
        <p:grpSp>
          <p:nvGrpSpPr>
            <p:cNvPr id="15" name="Group 14"/>
            <p:cNvGrpSpPr/>
            <p:nvPr/>
          </p:nvGrpSpPr>
          <p:grpSpPr>
            <a:xfrm>
              <a:off x="1129559" y="5747345"/>
              <a:ext cx="9208737" cy="912373"/>
              <a:chOff x="1129559" y="5747345"/>
              <a:chExt cx="9208737" cy="912373"/>
            </a:xfrm>
          </p:grpSpPr>
          <p:sp>
            <p:nvSpPr>
              <p:cNvPr id="8" name="TextBox 7"/>
              <p:cNvSpPr txBox="1"/>
              <p:nvPr/>
            </p:nvSpPr>
            <p:spPr>
              <a:xfrm>
                <a:off x="2743314" y="5890070"/>
                <a:ext cx="7594982" cy="665222"/>
              </a:xfrm>
              <a:prstGeom prst="rect">
                <a:avLst/>
              </a:prstGeom>
              <a:solidFill>
                <a:srgbClr val="336B90"/>
              </a:solidFill>
            </p:spPr>
            <p:txBody>
              <a:bodyPr wrap="square" rtlCol="0">
                <a:spAutoFit/>
              </a:bodyPr>
              <a:lstStyle/>
              <a:p>
                <a:r>
                  <a:rPr sz="1600" b="1" dirty="0">
                    <a:solidFill>
                      <a:schemeClr val="bg1"/>
                    </a:solidFill>
                  </a:rPr>
                  <a:t>Continuation of treatment and recovery</a:t>
                </a:r>
                <a:r>
                  <a:rPr b="1" dirty="0">
                    <a:solidFill>
                      <a:schemeClr val="bg1"/>
                    </a:solidFill>
                  </a:rPr>
                  <a:t>.</a:t>
                </a:r>
              </a:p>
              <a:p>
                <a:endParaRPr lang="en-US" sz="1600" b="1" dirty="0">
                  <a:solidFill>
                    <a:schemeClr val="bg1"/>
                  </a:solidFill>
                </a:endParaRPr>
              </a:p>
            </p:txBody>
          </p:sp>
          <p:pic>
            <p:nvPicPr>
              <p:cNvPr id="1036" name="Picture 12">
                <a:extLst>
                  <a:ext uri="{C183D7F6-B498-43B3-948B-1728B52AA6E4}">
                    <adec:decorative xmlns:adec="http://schemas.microsoft.com/office/drawing/2017/decorative" xmlns="" val="1"/>
                  </a:ext>
                </a:extLst>
              </p:cNvPr>
              <p:cNvPicPr>
                <a:picLocks noChangeAspect="1" noChangeArrowheads="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r="1400" b="21086"/>
              <a:stretch/>
            </p:blipFill>
            <p:spPr bwMode="auto">
              <a:xfrm>
                <a:off x="1129559" y="5747345"/>
                <a:ext cx="1206118" cy="912373"/>
              </a:xfrm>
              <a:prstGeom prst="ellipse">
                <a:avLst/>
              </a:prstGeom>
              <a:solidFill>
                <a:schemeClr val="accent1">
                  <a:lumMod val="20000"/>
                  <a:lumOff val="80000"/>
                </a:schemeClr>
              </a:solidFill>
              <a:ln w="190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6" name="TextBox 25"/>
              <p:cNvSpPr txBox="1"/>
              <p:nvPr/>
            </p:nvSpPr>
            <p:spPr>
              <a:xfrm>
                <a:off x="6776675" y="5848421"/>
                <a:ext cx="3530132" cy="399134"/>
              </a:xfrm>
              <a:prstGeom prst="rect">
                <a:avLst/>
              </a:prstGeom>
              <a:noFill/>
            </p:spPr>
            <p:txBody>
              <a:bodyPr wrap="square" rtlCol="0">
                <a:spAutoFit/>
              </a:bodyPr>
              <a:lstStyle/>
              <a:p>
                <a:r>
                  <a:rPr b="1" dirty="0">
                    <a:solidFill>
                      <a:schemeClr val="bg1"/>
                    </a:solidFill>
                  </a:rPr>
                  <a:t>Resocialization and support</a:t>
                </a:r>
                <a:endParaRPr lang="en-US" sz="1600" b="1" dirty="0">
                  <a:solidFill>
                    <a:schemeClr val="bg1"/>
                  </a:solidFill>
                </a:endParaRPr>
              </a:p>
            </p:txBody>
          </p:sp>
        </p:grpSp>
        <p:grpSp>
          <p:nvGrpSpPr>
            <p:cNvPr id="14" name="Group 13"/>
            <p:cNvGrpSpPr/>
            <p:nvPr/>
          </p:nvGrpSpPr>
          <p:grpSpPr>
            <a:xfrm>
              <a:off x="1151067" y="4510427"/>
              <a:ext cx="9155740" cy="1120160"/>
              <a:chOff x="1151067" y="4510427"/>
              <a:chExt cx="9155740" cy="1120160"/>
            </a:xfrm>
          </p:grpSpPr>
          <p:sp>
            <p:nvSpPr>
              <p:cNvPr id="7" name="TextBox 6"/>
              <p:cNvSpPr txBox="1"/>
              <p:nvPr/>
            </p:nvSpPr>
            <p:spPr>
              <a:xfrm>
                <a:off x="2685893" y="4510427"/>
                <a:ext cx="7620914" cy="665222"/>
              </a:xfrm>
              <a:prstGeom prst="rect">
                <a:avLst/>
              </a:prstGeom>
              <a:solidFill>
                <a:srgbClr val="336B90"/>
              </a:solidFill>
            </p:spPr>
            <p:txBody>
              <a:bodyPr wrap="square" rtlCol="0">
                <a:spAutoFit/>
              </a:bodyPr>
              <a:lstStyle/>
              <a:p>
                <a:r>
                  <a:rPr b="1" dirty="0">
                    <a:solidFill>
                      <a:schemeClr val="bg1"/>
                    </a:solidFill>
                  </a:rPr>
                  <a:t>Timely and adequate treatment</a:t>
                </a:r>
              </a:p>
              <a:p>
                <a:endParaRPr lang="en-US" sz="1600" b="1" dirty="0">
                  <a:solidFill>
                    <a:schemeClr val="bg1"/>
                  </a:solidFill>
                </a:endParaRPr>
              </a:p>
            </p:txBody>
          </p:sp>
          <p:pic>
            <p:nvPicPr>
              <p:cNvPr id="1038" name="Picture 14">
                <a:extLst>
                  <a:ext uri="{C183D7F6-B498-43B3-948B-1728B52AA6E4}">
                    <adec:decorative xmlns:adec="http://schemas.microsoft.com/office/drawing/2017/decorative" xmlns="" val="1"/>
                  </a:ext>
                </a:extLst>
              </p:cNvPr>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51067" y="4606391"/>
                <a:ext cx="1184609" cy="1024196"/>
              </a:xfrm>
              <a:prstGeom prst="ellipse">
                <a:avLst/>
              </a:prstGeom>
              <a:solidFill>
                <a:schemeClr val="accent1">
                  <a:lumMod val="20000"/>
                  <a:lumOff val="80000"/>
                </a:schemeClr>
              </a:solidFill>
              <a:ln w="190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7" name="TextBox 26"/>
              <p:cNvSpPr txBox="1"/>
              <p:nvPr/>
            </p:nvSpPr>
            <p:spPr>
              <a:xfrm>
                <a:off x="6776675" y="4543294"/>
                <a:ext cx="3530132" cy="698483"/>
              </a:xfrm>
              <a:prstGeom prst="rect">
                <a:avLst/>
              </a:prstGeom>
              <a:noFill/>
            </p:spPr>
            <p:txBody>
              <a:bodyPr wrap="square" rtlCol="0">
                <a:spAutoFit/>
              </a:bodyPr>
              <a:lstStyle/>
              <a:p>
                <a:r>
                  <a:rPr b="1" dirty="0">
                    <a:solidFill>
                      <a:schemeClr val="bg1"/>
                    </a:solidFill>
                  </a:rPr>
                  <a:t>Addiction recovery and</a:t>
                </a:r>
              </a:p>
              <a:p>
                <a:r>
                  <a:rPr b="1" dirty="0">
                    <a:solidFill>
                      <a:schemeClr val="bg1"/>
                    </a:solidFill>
                  </a:rPr>
                  <a:t>co-occurring disorders</a:t>
                </a:r>
                <a:endParaRPr lang="en-US" sz="1600" b="1" dirty="0">
                  <a:solidFill>
                    <a:schemeClr val="bg1"/>
                  </a:solidFill>
                </a:endParaRPr>
              </a:p>
            </p:txBody>
          </p:sp>
        </p:grpSp>
        <p:grpSp>
          <p:nvGrpSpPr>
            <p:cNvPr id="9" name="Group 8"/>
            <p:cNvGrpSpPr/>
            <p:nvPr/>
          </p:nvGrpSpPr>
          <p:grpSpPr>
            <a:xfrm>
              <a:off x="1182691" y="2280396"/>
              <a:ext cx="9124116" cy="1064237"/>
              <a:chOff x="1182691" y="2280396"/>
              <a:chExt cx="9124116" cy="1064237"/>
            </a:xfrm>
          </p:grpSpPr>
          <p:sp>
            <p:nvSpPr>
              <p:cNvPr id="5" name="TextBox 4"/>
              <p:cNvSpPr txBox="1"/>
              <p:nvPr/>
            </p:nvSpPr>
            <p:spPr>
              <a:xfrm>
                <a:off x="2711823" y="2424336"/>
                <a:ext cx="7594984" cy="698484"/>
              </a:xfrm>
              <a:prstGeom prst="rect">
                <a:avLst/>
              </a:prstGeom>
              <a:solidFill>
                <a:srgbClr val="336B90"/>
              </a:solidFill>
            </p:spPr>
            <p:txBody>
              <a:bodyPr wrap="square" rtlCol="0">
                <a:spAutoFit/>
              </a:bodyPr>
              <a:lstStyle/>
              <a:p>
                <a:r>
                  <a:rPr b="1" dirty="0">
                    <a:solidFill>
                      <a:schemeClr val="bg1"/>
                    </a:solidFill>
                  </a:rPr>
                  <a:t>Detailed</a:t>
                </a:r>
              </a:p>
              <a:p>
                <a:r>
                  <a:rPr b="1" dirty="0">
                    <a:solidFill>
                      <a:schemeClr val="bg1"/>
                    </a:solidFill>
                  </a:rPr>
                  <a:t>assessment</a:t>
                </a:r>
                <a:endParaRPr lang="en-US" sz="1600" b="1" dirty="0">
                  <a:solidFill>
                    <a:schemeClr val="bg1"/>
                  </a:solidFill>
                </a:endParaRPr>
              </a:p>
            </p:txBody>
          </p:sp>
          <p:pic>
            <p:nvPicPr>
              <p:cNvPr id="1042" name="Picture 18">
                <a:extLst>
                  <a:ext uri="{C183D7F6-B498-43B3-948B-1728B52AA6E4}">
                    <adec:decorative xmlns:adec="http://schemas.microsoft.com/office/drawing/2017/decorative" xmlns="" val="1"/>
                  </a:ext>
                </a:extLst>
              </p:cNvPr>
              <p:cNvPicPr>
                <a:picLocks noChangeAspect="1" noChangeArrowheads="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82691" y="2280396"/>
                <a:ext cx="1230922" cy="1064237"/>
              </a:xfrm>
              <a:prstGeom prst="ellipse">
                <a:avLst/>
              </a:prstGeom>
              <a:solidFill>
                <a:schemeClr val="accent1">
                  <a:lumMod val="20000"/>
                  <a:lumOff val="80000"/>
                </a:schemeClr>
              </a:solidFill>
              <a:ln w="190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8" name="TextBox 27"/>
              <p:cNvSpPr txBox="1"/>
              <p:nvPr/>
            </p:nvSpPr>
            <p:spPr>
              <a:xfrm>
                <a:off x="6776674" y="2422978"/>
                <a:ext cx="3530133" cy="698484"/>
              </a:xfrm>
              <a:prstGeom prst="rect">
                <a:avLst/>
              </a:prstGeom>
              <a:noFill/>
            </p:spPr>
            <p:txBody>
              <a:bodyPr wrap="square" rtlCol="0">
                <a:spAutoFit/>
              </a:bodyPr>
              <a:lstStyle/>
              <a:p>
                <a:r>
                  <a:rPr b="1" dirty="0">
                    <a:solidFill>
                      <a:schemeClr val="bg1"/>
                    </a:solidFill>
                  </a:rPr>
                  <a:t>Determine the duration and severity of the illness</a:t>
                </a:r>
                <a:endParaRPr lang="en-US" sz="1600" b="1" dirty="0">
                  <a:solidFill>
                    <a:schemeClr val="bg1"/>
                  </a:solidFill>
                </a:endParaRPr>
              </a:p>
            </p:txBody>
          </p:sp>
        </p:grpSp>
        <p:grpSp>
          <p:nvGrpSpPr>
            <p:cNvPr id="10" name="Group 9"/>
            <p:cNvGrpSpPr/>
            <p:nvPr/>
          </p:nvGrpSpPr>
          <p:grpSpPr>
            <a:xfrm>
              <a:off x="1182691" y="3471947"/>
              <a:ext cx="9098185" cy="1013640"/>
              <a:chOff x="1182691" y="3471947"/>
              <a:chExt cx="9098185" cy="1013640"/>
            </a:xfrm>
          </p:grpSpPr>
          <p:sp>
            <p:nvSpPr>
              <p:cNvPr id="6" name="TextBox 5"/>
              <p:cNvSpPr txBox="1"/>
              <p:nvPr/>
            </p:nvSpPr>
            <p:spPr>
              <a:xfrm>
                <a:off x="2685893" y="3588043"/>
                <a:ext cx="7594983" cy="698484"/>
              </a:xfrm>
              <a:prstGeom prst="rect">
                <a:avLst/>
              </a:prstGeom>
              <a:solidFill>
                <a:srgbClr val="336B90"/>
              </a:solidFill>
            </p:spPr>
            <p:txBody>
              <a:bodyPr wrap="square" rtlCol="0">
                <a:spAutoFit/>
              </a:bodyPr>
              <a:lstStyle/>
              <a:p>
                <a:pPr>
                  <a:lnSpc>
                    <a:spcPct val="200000"/>
                  </a:lnSpc>
                </a:pPr>
                <a:endParaRPr lang="en-US" b="1" dirty="0">
                  <a:solidFill>
                    <a:srgbClr val="006699"/>
                  </a:solidFill>
                </a:endParaRPr>
              </a:p>
            </p:txBody>
          </p:sp>
          <p:pic>
            <p:nvPicPr>
              <p:cNvPr id="1040" name="Picture 16">
                <a:extLst>
                  <a:ext uri="{C183D7F6-B498-43B3-948B-1728B52AA6E4}">
                    <adec:decorative xmlns:adec="http://schemas.microsoft.com/office/drawing/2017/decorative" xmlns="" val="1"/>
                  </a:ext>
                </a:extLst>
              </p:cNvPr>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82691" y="3471947"/>
                <a:ext cx="1152986" cy="1013640"/>
              </a:xfrm>
              <a:prstGeom prst="ellipse">
                <a:avLst/>
              </a:prstGeom>
              <a:solidFill>
                <a:schemeClr val="accent1">
                  <a:lumMod val="20000"/>
                  <a:lumOff val="80000"/>
                </a:schemeClr>
              </a:solidFill>
              <a:ln w="190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TextBox 18"/>
              <p:cNvSpPr txBox="1"/>
              <p:nvPr/>
            </p:nvSpPr>
            <p:spPr>
              <a:xfrm>
                <a:off x="6776675" y="3588043"/>
                <a:ext cx="3504199" cy="698484"/>
              </a:xfrm>
              <a:prstGeom prst="rect">
                <a:avLst/>
              </a:prstGeom>
              <a:noFill/>
            </p:spPr>
            <p:txBody>
              <a:bodyPr wrap="square" rtlCol="0">
                <a:spAutoFit/>
              </a:bodyPr>
              <a:lstStyle/>
              <a:p>
                <a:r>
                  <a:rPr b="1" dirty="0">
                    <a:solidFill>
                      <a:schemeClr val="bg1"/>
                    </a:solidFill>
                  </a:rPr>
                  <a:t>Through medically supervised detoxification, if necessary</a:t>
                </a:r>
                <a:endParaRPr lang="en-US" sz="1600" b="1" dirty="0">
                  <a:solidFill>
                    <a:schemeClr val="bg1"/>
                  </a:solidFill>
                </a:endParaRPr>
              </a:p>
            </p:txBody>
          </p:sp>
          <p:sp>
            <p:nvSpPr>
              <p:cNvPr id="20" name="TextBox 19"/>
              <p:cNvSpPr txBox="1"/>
              <p:nvPr/>
            </p:nvSpPr>
            <p:spPr>
              <a:xfrm>
                <a:off x="2711822" y="3680702"/>
                <a:ext cx="1566340" cy="399134"/>
              </a:xfrm>
              <a:prstGeom prst="rect">
                <a:avLst/>
              </a:prstGeom>
              <a:noFill/>
            </p:spPr>
            <p:txBody>
              <a:bodyPr wrap="square" rtlCol="0">
                <a:spAutoFit/>
              </a:bodyPr>
              <a:lstStyle/>
              <a:p>
                <a:r>
                  <a:rPr b="1" dirty="0">
                    <a:solidFill>
                      <a:schemeClr val="bg1"/>
                    </a:solidFill>
                  </a:rPr>
                  <a:t>Stabilization</a:t>
                </a:r>
                <a:endParaRPr lang="en-US" sz="1600" b="1" dirty="0">
                  <a:solidFill>
                    <a:schemeClr val="bg1"/>
                  </a:solidFill>
                </a:endParaRPr>
              </a:p>
            </p:txBody>
          </p:sp>
        </p:grpSp>
      </p:grpSp>
      <p:sp>
        <p:nvSpPr>
          <p:cNvPr id="11" name="Rectangle 10"/>
          <p:cNvSpPr/>
          <p:nvPr/>
        </p:nvSpPr>
        <p:spPr>
          <a:xfrm>
            <a:off x="4699322" y="6428239"/>
            <a:ext cx="7492678" cy="369332"/>
          </a:xfrm>
          <a:prstGeom prst="rect">
            <a:avLst/>
          </a:prstGeom>
        </p:spPr>
        <p:txBody>
          <a:bodyPr wrap="square">
            <a:spAutoFit/>
          </a:bodyPr>
          <a:lstStyle/>
          <a:p>
            <a:r>
              <a:rPr dirty="0"/>
              <a:t>(American Society of Addiction Medicine, 2014)</a:t>
            </a:r>
          </a:p>
        </p:txBody>
      </p:sp>
      <p:sp>
        <p:nvSpPr>
          <p:cNvPr id="30" name="Title 1">
            <a:extLst>
              <a:ext uri="{FF2B5EF4-FFF2-40B4-BE49-F238E27FC236}">
                <a16:creationId xmlns:a16="http://schemas.microsoft.com/office/drawing/2014/main" id="{600ADE9B-F383-4C2C-96DB-E29746084B96}"/>
              </a:ext>
            </a:extLst>
          </p:cNvPr>
          <p:cNvSpPr txBox="1">
            <a:spLocks/>
          </p:cNvSpPr>
          <p:nvPr/>
        </p:nvSpPr>
        <p:spPr>
          <a:xfrm>
            <a:off x="0" y="0"/>
            <a:ext cx="12192000" cy="1216152"/>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defRPr/>
            </a:pPr>
            <a:r>
              <a:rPr sz="4000" dirty="0"/>
              <a:t>Treatment process</a:t>
            </a:r>
            <a:endParaRPr lang="en-US" sz="4000" dirty="0">
              <a:cs typeface="Arial" charset="0"/>
            </a:endParaRPr>
          </a:p>
        </p:txBody>
      </p:sp>
    </p:spTree>
    <p:extLst>
      <p:ext uri="{BB962C8B-B14F-4D97-AF65-F5344CB8AC3E}">
        <p14:creationId xmlns:p14="http://schemas.microsoft.com/office/powerpoint/2010/main" val="1455022298"/>
      </p:ext>
    </p:extLst>
  </p:cSld>
  <p:clrMapOvr>
    <a:masterClrMapping/>
  </p:clrMapOvr>
  <mc:AlternateContent xmlns:mc="http://schemas.openxmlformats.org/markup-compatibility/2006" xmlns:p14="http://schemas.microsoft.com/office/powerpoint/2010/main">
    <mc:Choice Requires="p14">
      <p:transition spd="slow" p14:dur="2000" advTm="65625"/>
    </mc:Choice>
    <mc:Fallback xmlns="">
      <p:transition spd="slow" advTm="65625"/>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 showing treatment and services. In an outside circle, the following services are written: Child care services, vocational services, mental health services, medical services, educational services, HIV/AIDS services, Legal services, Financial services, Housing/transportation services, family services. On the inside of the circle, the following treatments are listed: intake processing/assessment, behavioral therapy and counseling, treatment plan, substance use monitoring, clinical and case management, pharmacotherapy, self-help/peer support groups, continuing care. "/>
          <p:cNvPicPr>
            <a:picLocks noChangeAspect="1"/>
          </p:cNvPicPr>
          <p:nvPr/>
        </p:nvPicPr>
        <p:blipFill rotWithShape="1">
          <a:blip r:embed="rId3" cstate="print"/>
          <a:srcRect t="9572" b="12099"/>
          <a:stretch/>
        </p:blipFill>
        <p:spPr>
          <a:xfrm>
            <a:off x="2938039" y="1425388"/>
            <a:ext cx="6335031" cy="4937628"/>
          </a:xfrm>
          <a:prstGeom prst="rect">
            <a:avLst/>
          </a:prstGeom>
        </p:spPr>
      </p:pic>
      <p:sp>
        <p:nvSpPr>
          <p:cNvPr id="8" name="Title 1">
            <a:extLst>
              <a:ext uri="{FF2B5EF4-FFF2-40B4-BE49-F238E27FC236}">
                <a16:creationId xmlns:a16="http://schemas.microsoft.com/office/drawing/2014/main" id="{600ADE9B-F383-4C2C-96DB-E29746084B96}"/>
              </a:ext>
            </a:extLst>
          </p:cNvPr>
          <p:cNvSpPr txBox="1">
            <a:spLocks/>
          </p:cNvSpPr>
          <p:nvPr/>
        </p:nvSpPr>
        <p:spPr>
          <a:xfrm>
            <a:off x="0" y="0"/>
            <a:ext cx="12192000" cy="1216152"/>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defRPr/>
            </a:pPr>
            <a:r>
              <a:rPr sz="4000" dirty="0"/>
              <a:t>Spectrum of services in addiction treatment</a:t>
            </a:r>
            <a:endParaRPr lang="en-US" sz="4000" dirty="0">
              <a:cs typeface="Arial" charset="0"/>
            </a:endParaRPr>
          </a:p>
        </p:txBody>
      </p:sp>
      <p:sp>
        <p:nvSpPr>
          <p:cNvPr id="9" name="TextBox 8"/>
          <p:cNvSpPr txBox="1"/>
          <p:nvPr/>
        </p:nvSpPr>
        <p:spPr>
          <a:xfrm>
            <a:off x="6041985" y="6428239"/>
            <a:ext cx="5969910" cy="369332"/>
          </a:xfrm>
          <a:prstGeom prst="rect">
            <a:avLst/>
          </a:prstGeom>
          <a:noFill/>
        </p:spPr>
        <p:txBody>
          <a:bodyPr wrap="square" rtlCol="0">
            <a:spAutoFit/>
          </a:bodyPr>
          <a:lstStyle/>
          <a:p>
            <a:r>
              <a:rPr dirty="0"/>
              <a:t>(National Institute on Drug Abuse, 2018)</a:t>
            </a:r>
          </a:p>
        </p:txBody>
      </p:sp>
    </p:spTree>
    <p:extLst>
      <p:ext uri="{BB962C8B-B14F-4D97-AF65-F5344CB8AC3E}">
        <p14:creationId xmlns:p14="http://schemas.microsoft.com/office/powerpoint/2010/main" val="2889917287"/>
      </p:ext>
    </p:extLst>
  </p:cSld>
  <p:clrMapOvr>
    <a:masterClrMapping/>
  </p:clrMapOvr>
  <mc:AlternateContent xmlns:mc="http://schemas.openxmlformats.org/markup-compatibility/2006" xmlns:p14="http://schemas.microsoft.com/office/powerpoint/2010/main">
    <mc:Choice Requires="p14">
      <p:transition spd="slow" p14:dur="2000" advTm="117412"/>
    </mc:Choice>
    <mc:Fallback xmlns="">
      <p:transition spd="slow" advTm="117412"/>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4294967295"/>
          </p:nvPr>
        </p:nvSpPr>
        <p:spPr>
          <a:xfrm>
            <a:off x="4061012" y="1389678"/>
            <a:ext cx="7395883" cy="5344364"/>
          </a:xfrm>
          <a:solidFill>
            <a:schemeClr val="bg1">
              <a:alpha val="75000"/>
            </a:schemeClr>
          </a:solidFill>
        </p:spPr>
        <p:txBody>
          <a:bodyPr>
            <a:noAutofit/>
          </a:bodyPr>
          <a:lstStyle/>
          <a:p>
            <a:pPr marL="349250" indent="-349250">
              <a:lnSpc>
                <a:spcPct val="100000"/>
              </a:lnSpc>
              <a:spcBef>
                <a:spcPts val="600"/>
              </a:spcBef>
              <a:buClr>
                <a:schemeClr val="tx1"/>
              </a:buClr>
              <a:buFont typeface="+mj-lt"/>
              <a:buAutoNum type="arabicPeriod"/>
              <a:defRPr/>
            </a:pPr>
            <a:r>
              <a:rPr sz="2000" dirty="0"/>
              <a:t>Addiction is a complex disease that is treated and affects brain function and behavior</a:t>
            </a:r>
          </a:p>
          <a:p>
            <a:pPr marL="349250" indent="-349250">
              <a:lnSpc>
                <a:spcPct val="100000"/>
              </a:lnSpc>
              <a:spcBef>
                <a:spcPts val="600"/>
              </a:spcBef>
              <a:buClr>
                <a:schemeClr val="tx1"/>
              </a:buClr>
              <a:buFont typeface="+mj-lt"/>
              <a:buAutoNum type="arabicPeriod"/>
              <a:defRPr/>
            </a:pPr>
            <a:r>
              <a:rPr sz="2000" dirty="0"/>
              <a:t>No single treatment is suitable for everyone</a:t>
            </a:r>
          </a:p>
          <a:p>
            <a:pPr marL="349250" indent="-349250">
              <a:lnSpc>
                <a:spcPct val="100000"/>
              </a:lnSpc>
              <a:spcBef>
                <a:spcPts val="600"/>
              </a:spcBef>
              <a:buClr>
                <a:schemeClr val="tx1"/>
              </a:buClr>
              <a:buFont typeface="+mj-lt"/>
              <a:buAutoNum type="arabicPeriod"/>
              <a:defRPr/>
            </a:pPr>
            <a:r>
              <a:rPr sz="2000" dirty="0"/>
              <a:t>Treatment must be accessible</a:t>
            </a:r>
          </a:p>
          <a:p>
            <a:pPr marL="349250" indent="-349250">
              <a:lnSpc>
                <a:spcPct val="100000"/>
              </a:lnSpc>
              <a:spcBef>
                <a:spcPts val="600"/>
              </a:spcBef>
              <a:buClr>
                <a:schemeClr val="tx1"/>
              </a:buClr>
              <a:buFont typeface="+mj-lt"/>
              <a:buAutoNum type="arabicPeriod"/>
              <a:defRPr/>
            </a:pPr>
            <a:r>
              <a:rPr sz="2000" dirty="0"/>
              <a:t>Effective treatment meets the multiple needs of the individual, not just their drug abuse</a:t>
            </a:r>
          </a:p>
          <a:p>
            <a:pPr marL="349250" indent="-349250">
              <a:lnSpc>
                <a:spcPct val="100000"/>
              </a:lnSpc>
              <a:spcBef>
                <a:spcPts val="600"/>
              </a:spcBef>
              <a:buClr>
                <a:schemeClr val="tx1"/>
              </a:buClr>
              <a:buFont typeface="+mj-lt"/>
              <a:buAutoNum type="arabicPeriod"/>
              <a:defRPr/>
            </a:pPr>
            <a:r>
              <a:rPr sz="2000" dirty="0"/>
              <a:t>Staying in treatment is crucial</a:t>
            </a:r>
          </a:p>
          <a:p>
            <a:pPr marL="349250" indent="-349250">
              <a:lnSpc>
                <a:spcPct val="100000"/>
              </a:lnSpc>
              <a:spcBef>
                <a:spcPts val="600"/>
              </a:spcBef>
              <a:buClr>
                <a:schemeClr val="tx1"/>
              </a:buClr>
              <a:buFont typeface="+mj-lt"/>
              <a:buAutoNum type="arabicPeriod"/>
              <a:defRPr/>
            </a:pPr>
            <a:r>
              <a:rPr sz="2000" dirty="0"/>
              <a:t>Behavioral therapies are the most commonly used forms of psychotherapeutic treatment</a:t>
            </a:r>
          </a:p>
          <a:p>
            <a:pPr marL="349250" indent="-349250">
              <a:lnSpc>
                <a:spcPct val="100000"/>
              </a:lnSpc>
              <a:spcBef>
                <a:spcPts val="600"/>
              </a:spcBef>
              <a:buClr>
                <a:schemeClr val="tx1"/>
              </a:buClr>
              <a:buFont typeface="+mj-lt"/>
              <a:buAutoNum type="arabicPeriod"/>
              <a:defRPr/>
            </a:pPr>
            <a:r>
              <a:rPr sz="2000" dirty="0"/>
              <a:t>Medications are an important element of treatment for many patients, especially in combination with counseling and other behavioral therapies</a:t>
            </a:r>
            <a:endParaRPr lang="en-US" sz="2000" dirty="0">
              <a:latin typeface="+mj-lt"/>
            </a:endParaRPr>
          </a:p>
        </p:txBody>
      </p:sp>
      <p:pic>
        <p:nvPicPr>
          <p:cNvPr id="5" name="Picture 4">
            <a:extLst>
              <a:ext uri="{C183D7F6-B498-43B3-948B-1728B52AA6E4}">
                <adec:decorative xmlns:adec="http://schemas.microsoft.com/office/drawing/2017/decorative" xmlns=""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123084"/>
            <a:ext cx="3742811" cy="5734916"/>
          </a:xfrm>
          <a:prstGeom prst="rect">
            <a:avLst/>
          </a:prstGeom>
          <a:ln>
            <a:noFill/>
          </a:ln>
          <a:effectLst>
            <a:outerShdw blurRad="292100" dist="139700" dir="2700000" algn="tl" rotWithShape="0">
              <a:srgbClr val="333333">
                <a:alpha val="65000"/>
              </a:srgbClr>
            </a:outerShdw>
          </a:effectLst>
        </p:spPr>
      </p:pic>
      <p:sp>
        <p:nvSpPr>
          <p:cNvPr id="7" name="Title 1">
            <a:extLst>
              <a:ext uri="{FF2B5EF4-FFF2-40B4-BE49-F238E27FC236}">
                <a16:creationId xmlns:a16="http://schemas.microsoft.com/office/drawing/2014/main" id="{600ADE9B-F383-4C2C-96DB-E29746084B96}"/>
              </a:ext>
            </a:extLst>
          </p:cNvPr>
          <p:cNvSpPr txBox="1">
            <a:spLocks/>
          </p:cNvSpPr>
          <p:nvPr/>
        </p:nvSpPr>
        <p:spPr>
          <a:xfrm>
            <a:off x="1" y="0"/>
            <a:ext cx="12397483" cy="1216152"/>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defRPr/>
            </a:pPr>
            <a:r>
              <a:rPr sz="4000" dirty="0"/>
              <a:t>Principles of addiction treatment</a:t>
            </a:r>
            <a:endParaRPr lang="en-US" sz="4000" dirty="0">
              <a:cs typeface="Arial" charset="0"/>
            </a:endParaRPr>
          </a:p>
        </p:txBody>
      </p:sp>
      <p:sp>
        <p:nvSpPr>
          <p:cNvPr id="9" name="TextBox 8"/>
          <p:cNvSpPr txBox="1"/>
          <p:nvPr/>
        </p:nvSpPr>
        <p:spPr>
          <a:xfrm>
            <a:off x="5578997" y="6428239"/>
            <a:ext cx="6432898" cy="369332"/>
          </a:xfrm>
          <a:prstGeom prst="rect">
            <a:avLst/>
          </a:prstGeom>
          <a:noFill/>
        </p:spPr>
        <p:txBody>
          <a:bodyPr wrap="square" rtlCol="0">
            <a:spAutoFit/>
          </a:bodyPr>
          <a:lstStyle/>
          <a:p>
            <a:r>
              <a:rPr dirty="0"/>
              <a:t>(National Institute on Drug Abuse, 2018)</a:t>
            </a:r>
          </a:p>
        </p:txBody>
      </p:sp>
    </p:spTree>
    <p:extLst>
      <p:ext uri="{BB962C8B-B14F-4D97-AF65-F5344CB8AC3E}">
        <p14:creationId xmlns:p14="http://schemas.microsoft.com/office/powerpoint/2010/main" val="3919927588"/>
      </p:ext>
    </p:extLst>
  </p:cSld>
  <p:clrMapOvr>
    <a:masterClrMapping/>
  </p:clrMapOvr>
  <mc:AlternateContent xmlns:mc="http://schemas.openxmlformats.org/markup-compatibility/2006" xmlns:p14="http://schemas.microsoft.com/office/powerpoint/2010/main">
    <mc:Choice Requires="p14">
      <p:transition spd="slow" p14:dur="2000" advTm="50450"/>
    </mc:Choice>
    <mc:Fallback xmlns="">
      <p:transition spd="slow" advTm="5045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4294967295"/>
          </p:nvPr>
        </p:nvSpPr>
        <p:spPr>
          <a:xfrm>
            <a:off x="4061012" y="1389678"/>
            <a:ext cx="7395883" cy="5344364"/>
          </a:xfrm>
          <a:solidFill>
            <a:schemeClr val="bg1">
              <a:alpha val="75000"/>
            </a:schemeClr>
          </a:solidFill>
        </p:spPr>
        <p:txBody>
          <a:bodyPr>
            <a:noAutofit/>
          </a:bodyPr>
          <a:lstStyle/>
          <a:p>
            <a:pPr marL="457200" indent="-457200">
              <a:lnSpc>
                <a:spcPct val="100000"/>
              </a:lnSpc>
              <a:spcBef>
                <a:spcPts val="600"/>
              </a:spcBef>
              <a:buClr>
                <a:schemeClr val="tx1"/>
              </a:buClr>
              <a:buFont typeface="+mj-lt"/>
              <a:buAutoNum type="arabicPeriod" startAt="8"/>
              <a:defRPr/>
            </a:pPr>
            <a:r>
              <a:rPr sz="2000" dirty="0"/>
              <a:t>Treatment plans and services must be continuously evaluated and modified as needed to ensure they meet all changes</a:t>
            </a:r>
          </a:p>
          <a:p>
            <a:pPr marL="457200" indent="-457200">
              <a:lnSpc>
                <a:spcPct val="100000"/>
              </a:lnSpc>
              <a:spcBef>
                <a:spcPts val="600"/>
              </a:spcBef>
              <a:buClr>
                <a:schemeClr val="tx1"/>
              </a:buClr>
              <a:buFont typeface="+mj-lt"/>
              <a:buAutoNum type="arabicPeriod" startAt="8"/>
              <a:defRPr/>
            </a:pPr>
            <a:r>
              <a:rPr sz="2000" dirty="0"/>
              <a:t>Many individuals with drug addiction also have other mental disorders</a:t>
            </a:r>
          </a:p>
          <a:p>
            <a:pPr marL="457200" indent="-457200">
              <a:lnSpc>
                <a:spcPct val="100000"/>
              </a:lnSpc>
              <a:spcBef>
                <a:spcPts val="600"/>
              </a:spcBef>
              <a:buClr>
                <a:schemeClr val="tx1"/>
              </a:buClr>
              <a:buFont typeface="+mj-lt"/>
              <a:buAutoNum type="arabicPeriod" startAt="8"/>
              <a:defRPr/>
            </a:pPr>
            <a:r>
              <a:rPr sz="2000" dirty="0"/>
              <a:t>Medically assisted detoxification is only the first phase of addiction treatment and contributes little to long-term addiction treatment on its own</a:t>
            </a:r>
          </a:p>
          <a:p>
            <a:pPr marL="457200" indent="-457200">
              <a:lnSpc>
                <a:spcPct val="100000"/>
              </a:lnSpc>
              <a:spcBef>
                <a:spcPts val="600"/>
              </a:spcBef>
              <a:buClr>
                <a:schemeClr val="tx1"/>
              </a:buClr>
              <a:buFont typeface="+mj-lt"/>
              <a:buAutoNum type="arabicPeriod" startAt="8"/>
              <a:defRPr/>
            </a:pPr>
            <a:r>
              <a:rPr sz="2000" dirty="0"/>
              <a:t>Treatment does not have to be voluntary to be effective</a:t>
            </a:r>
          </a:p>
          <a:p>
            <a:pPr marL="457200" indent="-457200">
              <a:lnSpc>
                <a:spcPct val="100000"/>
              </a:lnSpc>
              <a:spcBef>
                <a:spcPts val="600"/>
              </a:spcBef>
              <a:buClr>
                <a:schemeClr val="tx1"/>
              </a:buClr>
              <a:buFont typeface="+mj-lt"/>
              <a:buAutoNum type="arabicPeriod" startAt="8"/>
              <a:defRPr/>
            </a:pPr>
            <a:r>
              <a:rPr sz="2000" dirty="0"/>
              <a:t>The use of medications during treatment must be continuously monitored, as there are often lapses during treatment</a:t>
            </a:r>
          </a:p>
          <a:p>
            <a:pPr marL="457200" indent="-457200">
              <a:lnSpc>
                <a:spcPct val="100000"/>
              </a:lnSpc>
              <a:spcBef>
                <a:spcPts val="600"/>
              </a:spcBef>
              <a:buClr>
                <a:schemeClr val="tx1"/>
              </a:buClr>
              <a:buFont typeface="+mj-lt"/>
              <a:buAutoNum type="arabicPeriod" startAt="8"/>
              <a:defRPr/>
            </a:pPr>
            <a:r>
              <a:rPr sz="2000" dirty="0"/>
              <a:t>Treatment programs should include testing patients for infectious diseases</a:t>
            </a:r>
            <a:endParaRPr lang="en-US" sz="2000" dirty="0">
              <a:latin typeface="+mj-lt"/>
            </a:endParaRPr>
          </a:p>
        </p:txBody>
      </p:sp>
      <p:pic>
        <p:nvPicPr>
          <p:cNvPr id="5" name="Picture 4">
            <a:extLst>
              <a:ext uri="{C183D7F6-B498-43B3-948B-1728B52AA6E4}">
                <adec:decorative xmlns:adec="http://schemas.microsoft.com/office/drawing/2017/decorative" xmlns=""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123084"/>
            <a:ext cx="3742811" cy="5734916"/>
          </a:xfrm>
          <a:prstGeom prst="rect">
            <a:avLst/>
          </a:prstGeom>
          <a:ln>
            <a:noFill/>
          </a:ln>
          <a:effectLst>
            <a:outerShdw blurRad="292100" dist="139700" dir="2700000" algn="tl" rotWithShape="0">
              <a:srgbClr val="333333">
                <a:alpha val="65000"/>
              </a:srgbClr>
            </a:outerShdw>
          </a:effectLst>
        </p:spPr>
      </p:pic>
      <p:sp>
        <p:nvSpPr>
          <p:cNvPr id="7" name="Title 1">
            <a:extLst>
              <a:ext uri="{FF2B5EF4-FFF2-40B4-BE49-F238E27FC236}">
                <a16:creationId xmlns:a16="http://schemas.microsoft.com/office/drawing/2014/main" id="{600ADE9B-F383-4C2C-96DB-E29746084B96}"/>
              </a:ext>
            </a:extLst>
          </p:cNvPr>
          <p:cNvSpPr txBox="1">
            <a:spLocks/>
          </p:cNvSpPr>
          <p:nvPr/>
        </p:nvSpPr>
        <p:spPr>
          <a:xfrm>
            <a:off x="0" y="0"/>
            <a:ext cx="12192000" cy="1216152"/>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defRPr/>
            </a:pPr>
            <a:r>
              <a:rPr sz="4000" dirty="0"/>
              <a:t>Principles of addiction treatment</a:t>
            </a:r>
            <a:endParaRPr lang="en-US" sz="4000" dirty="0">
              <a:cs typeface="Arial" charset="0"/>
            </a:endParaRPr>
          </a:p>
        </p:txBody>
      </p:sp>
      <p:sp>
        <p:nvSpPr>
          <p:cNvPr id="9" name="TextBox 8"/>
          <p:cNvSpPr txBox="1"/>
          <p:nvPr/>
        </p:nvSpPr>
        <p:spPr>
          <a:xfrm>
            <a:off x="6389225" y="6428239"/>
            <a:ext cx="5622670" cy="369332"/>
          </a:xfrm>
          <a:prstGeom prst="rect">
            <a:avLst/>
          </a:prstGeom>
          <a:noFill/>
        </p:spPr>
        <p:txBody>
          <a:bodyPr wrap="square" rtlCol="0">
            <a:spAutoFit/>
          </a:bodyPr>
          <a:lstStyle/>
          <a:p>
            <a:r>
              <a:rPr dirty="0"/>
              <a:t>(National Institute on Drug Abuse, 2018)</a:t>
            </a:r>
          </a:p>
        </p:txBody>
      </p:sp>
    </p:spTree>
    <p:extLst>
      <p:ext uri="{BB962C8B-B14F-4D97-AF65-F5344CB8AC3E}">
        <p14:creationId xmlns:p14="http://schemas.microsoft.com/office/powerpoint/2010/main" val="3072955954"/>
      </p:ext>
    </p:extLst>
  </p:cSld>
  <p:clrMapOvr>
    <a:masterClrMapping/>
  </p:clrMapOvr>
  <mc:AlternateContent xmlns:mc="http://schemas.openxmlformats.org/markup-compatibility/2006" xmlns:p14="http://schemas.microsoft.com/office/powerpoint/2010/main">
    <mc:Choice Requires="p14">
      <p:transition spd="slow" p14:dur="2000" advTm="46173"/>
    </mc:Choice>
    <mc:Fallback xmlns="">
      <p:transition spd="slow" advTm="46173"/>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9" y="1063268"/>
            <a:ext cx="9031519" cy="4678327"/>
          </a:xfrm>
          <a:prstGeom prst="rect">
            <a:avLst/>
          </a:prstGeom>
          <a:solidFill>
            <a:srgbClr val="0F42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p:nvCxnSpPr>
        <p:spPr>
          <a:xfrm>
            <a:off x="318979" y="285306"/>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18979" y="6530162"/>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08345" y="285306"/>
            <a:ext cx="10632"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855310" y="285306"/>
            <a:ext cx="1"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7325" y="2184649"/>
            <a:ext cx="8026347" cy="1415772"/>
          </a:xfrm>
          <a:prstGeom prst="rect">
            <a:avLst/>
          </a:prstGeom>
          <a:noFill/>
        </p:spPr>
        <p:txBody>
          <a:bodyPr wrap="square" rtlCol="0">
            <a:spAutoFit/>
          </a:bodyPr>
          <a:lstStyle/>
          <a:p>
            <a:endParaRPr lang="en-US" sz="5400" b="1" dirty="0">
              <a:solidFill>
                <a:schemeClr val="bg1"/>
              </a:solidFill>
            </a:endParaRPr>
          </a:p>
          <a:p>
            <a:r>
              <a:rPr sz="3200" dirty="0">
                <a:solidFill>
                  <a:schemeClr val="bg1"/>
                </a:solidFill>
              </a:rPr>
              <a:t>THANK YOU FOR YOUR ATTENTION!</a:t>
            </a:r>
            <a:endParaRPr lang="en-US" sz="3200" dirty="0">
              <a:solidFill>
                <a:schemeClr val="bg1"/>
              </a:solidFill>
            </a:endParaRPr>
          </a:p>
        </p:txBody>
      </p:sp>
    </p:spTree>
    <p:extLst>
      <p:ext uri="{BB962C8B-B14F-4D97-AF65-F5344CB8AC3E}">
        <p14:creationId xmlns:p14="http://schemas.microsoft.com/office/powerpoint/2010/main" val="986471106"/>
      </p:ext>
    </p:extLst>
  </p:cSld>
  <p:clrMapOvr>
    <a:masterClrMapping/>
  </p:clrMapOvr>
  <mc:AlternateContent xmlns:mc="http://schemas.openxmlformats.org/markup-compatibility/2006" xmlns:p14="http://schemas.microsoft.com/office/powerpoint/2010/main">
    <mc:Choice Requires="p14">
      <p:transition spd="slow" p14:dur="2000" advTm="1914"/>
    </mc:Choice>
    <mc:Fallback xmlns="">
      <p:transition spd="slow" advTm="1914"/>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16113" y="1134166"/>
            <a:ext cx="11957051" cy="5562046"/>
          </a:xfrm>
        </p:spPr>
        <p:txBody>
          <a:bodyPr>
            <a:noAutofit/>
          </a:bodyPr>
          <a:lstStyle/>
          <a:p>
            <a:pPr lvl="0"/>
            <a:r>
              <a:rPr sz="1600" dirty="0"/>
              <a:t>Adams, P. J. (2016). Switching to a social approach to addiction: Implications for theory and practice. International Journal of Mental Health and Addiction, 14(1), 86–94.</a:t>
            </a:r>
          </a:p>
          <a:p>
            <a:pPr lvl="0"/>
            <a:r>
              <a:rPr sz="1600" dirty="0"/>
              <a:t>American Psychiatric Association. (2013). Diagnostic and statistical manual of mental disorders (5th ed.). Arlington, VA: American Psychiatric Publishing.</a:t>
            </a:r>
          </a:p>
          <a:p>
            <a:pPr lvl="0"/>
            <a:r>
              <a:rPr sz="1600" dirty="0"/>
              <a:t>American Society of Addiction Medicine. (2011). Public policy statement: Short definition of addiction. https://www.asam.org/docs/default-source/public-policy-statements/1definition_of_addiction_short_4-11.pdf?sfvrsn=6e36cc2_0</a:t>
            </a:r>
          </a:p>
          <a:p>
            <a:pPr lvl="0"/>
            <a:r>
              <a:rPr sz="1600" dirty="0"/>
              <a:t>American Society of Addiction Medicine. (2014). The ASAM performance measures: For the addiction specialist physician. Chevy Chase, MD: American Society of Addiction Medicine. https://www.asam.org/docs/default-source/advocacy/performance-measures-for-the-addiction-specialist-physician.pdf?sfvrsn=5f986dc2_0</a:t>
            </a:r>
          </a:p>
          <a:p>
            <a:pPr lvl="0"/>
            <a:r>
              <a:rPr sz="1600" dirty="0"/>
              <a:t>Barlow, A., McDaniel, J. A., </a:t>
            </a:r>
            <a:r>
              <a:rPr sz="1600" dirty="0" err="1"/>
              <a:t>Marfani</a:t>
            </a:r>
            <a:r>
              <a:rPr sz="1600" dirty="0"/>
              <a:t>, F., Lowe, A., </a:t>
            </a:r>
            <a:r>
              <a:rPr sz="1600" dirty="0" err="1"/>
              <a:t>Keplinger</a:t>
            </a:r>
            <a:r>
              <a:rPr sz="1600" dirty="0"/>
              <a:t>, C., </a:t>
            </a:r>
            <a:r>
              <a:rPr sz="1600" dirty="0" err="1"/>
              <a:t>Beltangady</a:t>
            </a:r>
            <a:r>
              <a:rPr sz="1600" dirty="0"/>
              <a:t>, M., &amp; </a:t>
            </a:r>
            <a:r>
              <a:rPr sz="1600" dirty="0" err="1"/>
              <a:t>Goklish</a:t>
            </a:r>
            <a:r>
              <a:rPr sz="1600" dirty="0"/>
              <a:t>, N. (2018). Discovering frugal innovations through delivering early childhood home‐visiting interventions in low‐resource tribal communities. Infant Mental Health Journal, 39(3), 276–286. doi:10.1002/imhj.21711</a:t>
            </a:r>
          </a:p>
          <a:p>
            <a:pPr lvl="0"/>
            <a:r>
              <a:rPr sz="1600" dirty="0" err="1"/>
              <a:t>Breshears</a:t>
            </a:r>
            <a:r>
              <a:rPr sz="1600" dirty="0"/>
              <a:t>, E. M., </a:t>
            </a:r>
            <a:r>
              <a:rPr sz="1600" dirty="0" err="1"/>
              <a:t>Yeh</a:t>
            </a:r>
            <a:r>
              <a:rPr sz="1600" dirty="0"/>
              <a:t>, S., &amp; Young, N.K. (2009). Understanding substance abuse and facilitating recovery: A guide for child welfare workers. U.S. Department of Health and Human Services. Rockville, MD: Substance Abuse and Mental Health Services Administration. https://ncsacw.samhsa.gov/files/Understanding-Substance-Abuse.pdf</a:t>
            </a:r>
          </a:p>
          <a:p>
            <a:pPr lvl="0"/>
            <a:r>
              <a:rPr sz="1600" dirty="0" err="1"/>
              <a:t>Bruns</a:t>
            </a:r>
            <a:r>
              <a:rPr sz="1600" dirty="0"/>
              <a:t>, E. J., </a:t>
            </a:r>
            <a:r>
              <a:rPr sz="1600" dirty="0" err="1"/>
              <a:t>Pullmann</a:t>
            </a:r>
            <a:r>
              <a:rPr sz="1600" dirty="0"/>
              <a:t>, M. D., Weathers, E. S., </a:t>
            </a:r>
            <a:r>
              <a:rPr sz="1600" dirty="0" err="1"/>
              <a:t>Wirschem</a:t>
            </a:r>
            <a:r>
              <a:rPr sz="1600" dirty="0"/>
              <a:t>, M. L., &amp; Murphy, J. K. (2012). Effects of a multidisciplinary family treatment drug court on child and family outcomes: Results of a quasi-experimental study. Child Maltreatment, 17(3), 218–230.</a:t>
            </a:r>
          </a:p>
          <a:p>
            <a:endParaRPr lang="en-US" sz="1600" dirty="0"/>
          </a:p>
        </p:txBody>
      </p:sp>
      <p:sp>
        <p:nvSpPr>
          <p:cNvPr id="6" name="Title 1"/>
          <p:cNvSpPr>
            <a:spLocks noGrp="1"/>
          </p:cNvSpPr>
          <p:nvPr>
            <p:ph type="title"/>
          </p:nvPr>
        </p:nvSpPr>
        <p:spPr>
          <a:xfrm>
            <a:off x="0" y="1"/>
            <a:ext cx="12192000" cy="1041400"/>
          </a:xfrm>
        </p:spPr>
        <p:txBody>
          <a:bodyPr>
            <a:normAutofit/>
          </a:bodyPr>
          <a:lstStyle/>
          <a:p>
            <a:pPr algn="ctr"/>
            <a:r>
              <a:rPr dirty="0"/>
              <a:t>References</a:t>
            </a:r>
            <a:endParaRPr lang="en-US" sz="4000" dirty="0"/>
          </a:p>
        </p:txBody>
      </p:sp>
    </p:spTree>
    <p:extLst>
      <p:ext uri="{BB962C8B-B14F-4D97-AF65-F5344CB8AC3E}">
        <p14:creationId xmlns:p14="http://schemas.microsoft.com/office/powerpoint/2010/main" val="3217808317"/>
      </p:ext>
    </p:extLst>
  </p:cSld>
  <p:clrMapOvr>
    <a:masterClrMapping/>
  </p:clrMapOvr>
  <mc:AlternateContent xmlns:mc="http://schemas.openxmlformats.org/markup-compatibility/2006" xmlns:p14="http://schemas.microsoft.com/office/powerpoint/2010/main">
    <mc:Choice Requires="p14">
      <p:transition spd="slow" p14:dur="2000" advTm="14873"/>
    </mc:Choice>
    <mc:Fallback xmlns="">
      <p:transition spd="slow" advTm="14873"/>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34949" y="1053144"/>
            <a:ext cx="11957051" cy="5562046"/>
          </a:xfrm>
        </p:spPr>
        <p:txBody>
          <a:bodyPr>
            <a:noAutofit/>
          </a:bodyPr>
          <a:lstStyle/>
          <a:p>
            <a:pPr lvl="0"/>
            <a:r>
              <a:rPr sz="1600" dirty="0"/>
              <a:t>Center for Substance Abuse Treatment. (2010). Substance abuse specialists in child welfare agencies and dependency courts: Considerations for program designers and evaluators. HHS Pub. No. (SMA) 10-4557 Rockville, MD: Substance Abuse and Mental Health Services Administration.</a:t>
            </a:r>
          </a:p>
          <a:p>
            <a:pPr lvl="0"/>
            <a:r>
              <a:rPr sz="1600" dirty="0"/>
              <a:t>Center for Substance Abuse Treatment (US). (2014). Improving cultural competence. Rockville, MD: Substance Abuse and Mental Health Services Administration; Treatment Improvement Protocol (TIP) Series, No. 59, 1, Introduction to cultural competence. https://www.ncbi.nlm.nih.gov/books/NBK248431</a:t>
            </a:r>
          </a:p>
          <a:p>
            <a:pPr lvl="0"/>
            <a:r>
              <a:rPr sz="1600" dirty="0"/>
              <a:t>Children and Family Futures. (2017). Collaborative values inventory. http://www.cffutures.org/files/cvi.pdf</a:t>
            </a:r>
          </a:p>
          <a:p>
            <a:pPr lvl="0"/>
            <a:r>
              <a:rPr sz="1600" dirty="0" err="1"/>
              <a:t>Choi</a:t>
            </a:r>
            <a:r>
              <a:rPr sz="1600" dirty="0"/>
              <a:t>, S., &amp; Ryan, J. P. (2006). Completing substance abuse treatment in child welfare: The role of co-occurring problems and primary drug of choice. Child Maltreatment, 11(4), 313–325. doi:10.1177/1077559506292607</a:t>
            </a:r>
          </a:p>
          <a:p>
            <a:pPr lvl="0"/>
            <a:r>
              <a:rPr sz="1600" dirty="0"/>
              <a:t>Davis, D. P. (2007). </a:t>
            </a:r>
            <a:r>
              <a:rPr sz="1600" dirty="0" err="1"/>
              <a:t>NIDANotes</a:t>
            </a:r>
            <a:r>
              <a:rPr sz="1600" dirty="0"/>
              <a:t>: NIDA’s division of clinical neuroscience and behavioral research. https://archives.drugabuse.gov/news-events/nida-notes/2007/10/nidas-newest-division-mines-clinical-applications-basic-research</a:t>
            </a:r>
          </a:p>
          <a:p>
            <a:pPr lvl="0"/>
            <a:r>
              <a:rPr sz="1600" dirty="0" err="1"/>
              <a:t>Ghertner</a:t>
            </a:r>
            <a:r>
              <a:rPr sz="1600" dirty="0"/>
              <a:t>, R., Baldwin, M., Crouse, G., </a:t>
            </a:r>
            <a:r>
              <a:rPr sz="1600" dirty="0" err="1"/>
              <a:t>Radel</a:t>
            </a:r>
            <a:r>
              <a:rPr sz="1600" dirty="0"/>
              <a:t>, L., &amp; Waters, A. (2018). ASPE research brief: The relationship between substance use indicators and child welfare caseloads. https://aspe.hhs.gov/system/files/pdf/258831/SubstanceUseCWCaseloads.pdf</a:t>
            </a:r>
          </a:p>
          <a:p>
            <a:pPr lvl="0"/>
            <a:r>
              <a:rPr sz="1600" dirty="0"/>
              <a:t>Green, B. L., </a:t>
            </a:r>
            <a:r>
              <a:rPr sz="1600" dirty="0" err="1"/>
              <a:t>Rockhill</a:t>
            </a:r>
            <a:r>
              <a:rPr sz="1600" dirty="0"/>
              <a:t>, A., &amp; </a:t>
            </a:r>
            <a:r>
              <a:rPr sz="1600" dirty="0" err="1"/>
              <a:t>Furrer</a:t>
            </a:r>
            <a:r>
              <a:rPr sz="1600" dirty="0"/>
              <a:t>, C. (2007). Does substance abuse treatment make a difference for child welfare case outcomes? A statewide longitudinal analysis. Children and Youth Services Review, 29(4), 460–473. doi:10.1016/j.childyouth.2006.08.006</a:t>
            </a:r>
          </a:p>
          <a:p>
            <a:pPr lvl="0"/>
            <a:r>
              <a:rPr sz="1600" dirty="0" err="1"/>
              <a:t>Grella</a:t>
            </a:r>
            <a:r>
              <a:rPr sz="1600" dirty="0"/>
              <a:t>, C. E., </a:t>
            </a:r>
            <a:r>
              <a:rPr sz="1600" dirty="0" err="1"/>
              <a:t>Hser</a:t>
            </a:r>
            <a:r>
              <a:rPr sz="1600" dirty="0"/>
              <a:t>, Y. I., &amp; Huang, Y. C. (2006). Mothers in substance abuse treatment: Differences in characteristics based on involvement with child welfare services. Child Abuse &amp; Neglect, 30(1), 55–73. doi:10.1016/j.chiabu.2005.07.005</a:t>
            </a:r>
          </a:p>
          <a:p>
            <a:pPr marL="0" indent="0">
              <a:buNone/>
            </a:pPr>
            <a:endParaRPr lang="en-US" sz="1600" dirty="0"/>
          </a:p>
        </p:txBody>
      </p:sp>
      <p:sp>
        <p:nvSpPr>
          <p:cNvPr id="5" name="Title 1"/>
          <p:cNvSpPr>
            <a:spLocks noGrp="1"/>
          </p:cNvSpPr>
          <p:nvPr>
            <p:ph type="title"/>
          </p:nvPr>
        </p:nvSpPr>
        <p:spPr>
          <a:xfrm>
            <a:off x="0" y="1"/>
            <a:ext cx="12192000" cy="1041400"/>
          </a:xfrm>
        </p:spPr>
        <p:txBody>
          <a:bodyPr>
            <a:normAutofit/>
          </a:bodyPr>
          <a:lstStyle/>
          <a:p>
            <a:pPr algn="ctr"/>
            <a:r>
              <a:rPr dirty="0"/>
              <a:t>References</a:t>
            </a:r>
            <a:endParaRPr lang="en-US" sz="4000" dirty="0"/>
          </a:p>
        </p:txBody>
      </p:sp>
    </p:spTree>
    <p:extLst>
      <p:ext uri="{BB962C8B-B14F-4D97-AF65-F5344CB8AC3E}">
        <p14:creationId xmlns:p14="http://schemas.microsoft.com/office/powerpoint/2010/main" val="3984440571"/>
      </p:ext>
    </p:extLst>
  </p:cSld>
  <p:clrMapOvr>
    <a:masterClrMapping/>
  </p:clrMapOvr>
  <mc:AlternateContent xmlns:mc="http://schemas.openxmlformats.org/markup-compatibility/2006" xmlns:p14="http://schemas.microsoft.com/office/powerpoint/2010/main">
    <mc:Choice Requires="p14">
      <p:transition spd="slow" p14:dur="2000" advTm="6960"/>
    </mc:Choice>
    <mc:Fallback xmlns="">
      <p:transition spd="slow" advTm="696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sz="2800" dirty="0">
                <a:solidFill>
                  <a:schemeClr val="bg1"/>
                </a:solidFill>
              </a:rPr>
              <a:t>Repeated drug abuse increases genetic transcription, resulting in long-lasting structural changes.</a:t>
            </a:r>
            <a:endParaRPr lang="sr-Latn-CS" altLang="en-US" sz="2800" dirty="0">
              <a:solidFill>
                <a:schemeClr val="bg1"/>
              </a:solidFill>
            </a:endParaRPr>
          </a:p>
        </p:txBody>
      </p:sp>
      <p:sp>
        <p:nvSpPr>
          <p:cNvPr id="8195" name="Rectangle 3"/>
          <p:cNvSpPr>
            <a:spLocks noGrp="1" noChangeArrowheads="1"/>
          </p:cNvSpPr>
          <p:nvPr>
            <p:ph type="body" idx="1"/>
          </p:nvPr>
        </p:nvSpPr>
        <p:spPr/>
        <p:txBody>
          <a:bodyPr/>
          <a:lstStyle/>
          <a:p>
            <a:pPr eaLnBrk="1" hangingPunct="1"/>
            <a:endParaRPr lang="sr-Latn-CS" altLang="en-US"/>
          </a:p>
        </p:txBody>
      </p:sp>
      <p:sp>
        <p:nvSpPr>
          <p:cNvPr id="8196" name="Text Box 5"/>
          <p:cNvSpPr txBox="1">
            <a:spLocks noChangeArrowheads="1"/>
          </p:cNvSpPr>
          <p:nvPr/>
        </p:nvSpPr>
        <p:spPr bwMode="auto">
          <a:xfrm>
            <a:off x="1320800" y="4267213"/>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endParaRPr lang="sr-Latn-CS" altLang="en-US" sz="1800">
              <a:solidFill>
                <a:srgbClr val="000000"/>
              </a:solidFill>
              <a:latin typeface="Garamond" pitchFamily="18" charset="0"/>
            </a:endParaRPr>
          </a:p>
        </p:txBody>
      </p:sp>
      <p:pic>
        <p:nvPicPr>
          <p:cNvPr id="819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691590"/>
            <a:ext cx="11785600" cy="539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7"/>
          <p:cNvSpPr txBox="1">
            <a:spLocks noChangeArrowheads="1"/>
          </p:cNvSpPr>
          <p:nvPr/>
        </p:nvSpPr>
        <p:spPr bwMode="auto">
          <a:xfrm>
            <a:off x="7416800" y="3276613"/>
            <a:ext cx="1117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50000"/>
              </a:spcBef>
              <a:spcAft>
                <a:spcPct val="0"/>
              </a:spcAft>
              <a:buClrTx/>
              <a:buSzTx/>
              <a:buFontTx/>
              <a:buNone/>
            </a:pPr>
            <a:r>
              <a:rPr sz="1600" dirty="0"/>
              <a:t>Dopamine</a:t>
            </a:r>
          </a:p>
        </p:txBody>
      </p:sp>
      <p:sp>
        <p:nvSpPr>
          <p:cNvPr id="8199" name="Text Box 8"/>
          <p:cNvSpPr txBox="1">
            <a:spLocks noChangeArrowheads="1"/>
          </p:cNvSpPr>
          <p:nvPr/>
        </p:nvSpPr>
        <p:spPr bwMode="auto">
          <a:xfrm>
            <a:off x="0" y="4139886"/>
            <a:ext cx="11176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algn="ctr" fontAlgn="base">
              <a:spcBef>
                <a:spcPct val="50000"/>
              </a:spcBef>
              <a:spcAft>
                <a:spcPct val="0"/>
              </a:spcAft>
              <a:buClrTx/>
              <a:buSzTx/>
              <a:buFontTx/>
              <a:buNone/>
            </a:pPr>
            <a:r>
              <a:rPr sz="1400" dirty="0" err="1"/>
              <a:t>Dendritic</a:t>
            </a:r>
            <a:r>
              <a:rPr sz="1400" dirty="0"/>
              <a:t> spines are small protrusions found on the dendrites of neurons.</a:t>
            </a:r>
          </a:p>
        </p:txBody>
      </p:sp>
      <p:sp>
        <p:nvSpPr>
          <p:cNvPr id="8201" name="Text Box 10"/>
          <p:cNvSpPr txBox="1">
            <a:spLocks noChangeArrowheads="1"/>
          </p:cNvSpPr>
          <p:nvPr/>
        </p:nvSpPr>
        <p:spPr bwMode="auto">
          <a:xfrm>
            <a:off x="304807" y="2057400"/>
            <a:ext cx="413286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lr>
                <a:schemeClr val="tx2"/>
              </a:buClr>
              <a:buSzPct val="70000"/>
              <a:buFont typeface="Wingdings" pitchFamily="2" charset="2"/>
              <a:buChar char="l"/>
              <a:defRPr sz="3000">
                <a:solidFill>
                  <a:schemeClr val="tx1"/>
                </a:solidFill>
                <a:latin typeface="Arial" charset="0"/>
              </a:defRPr>
            </a:lvl1pPr>
            <a:lvl2pPr marL="742950" indent="-285750" algn="l" eaLnBrk="0" hangingPunct="0">
              <a:spcBef>
                <a:spcPct val="20000"/>
              </a:spcBef>
              <a:buClr>
                <a:schemeClr val="accent2"/>
              </a:buClr>
              <a:buSzPct val="70000"/>
              <a:buFont typeface="Wingdings" pitchFamily="2" charset="2"/>
              <a:buChar char="l"/>
              <a:defRPr sz="2600">
                <a:solidFill>
                  <a:schemeClr val="tx1"/>
                </a:solidFill>
                <a:latin typeface="Arial" charset="0"/>
              </a:defRPr>
            </a:lvl2pPr>
            <a:lvl3pPr marL="1143000" indent="-228600" algn="l" eaLnBrk="0" hangingPunct="0">
              <a:spcBef>
                <a:spcPct val="20000"/>
              </a:spcBef>
              <a:buClr>
                <a:schemeClr val="accent1"/>
              </a:buClr>
              <a:buSzPct val="70000"/>
              <a:buFont typeface="Wingdings" pitchFamily="2" charset="2"/>
              <a:buChar char="l"/>
              <a:defRPr sz="2300">
                <a:solidFill>
                  <a:schemeClr val="tx1"/>
                </a:solidFill>
                <a:latin typeface="Arial" charset="0"/>
              </a:defRPr>
            </a:lvl3pPr>
            <a:lvl4pPr marL="1600200" indent="-228600" algn="l" eaLnBrk="0" hangingPunct="0">
              <a:spcBef>
                <a:spcPct val="20000"/>
              </a:spcBef>
              <a:buClr>
                <a:schemeClr val="tx2"/>
              </a:buClr>
              <a:buSzPct val="75000"/>
              <a:buFont typeface="Wingdings" pitchFamily="2" charset="2"/>
              <a:buChar char="§"/>
              <a:defRPr sz="2000">
                <a:solidFill>
                  <a:schemeClr val="tx1"/>
                </a:solidFill>
                <a:latin typeface="Arial" charset="0"/>
              </a:defRPr>
            </a:lvl4pPr>
            <a:lvl5pPr marL="2057400" indent="-228600" algn="l" eaLnBrk="0" hangingPunct="0">
              <a:spcBef>
                <a:spcPct val="20000"/>
              </a:spcBef>
              <a:buClr>
                <a:schemeClr val="folHlink"/>
              </a:buClr>
              <a:buSzPct val="80000"/>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defRPr>
            </a:lvl9pPr>
          </a:lstStyle>
          <a:p>
            <a:pPr fontAlgn="base">
              <a:spcBef>
                <a:spcPct val="0"/>
              </a:spcBef>
              <a:spcAft>
                <a:spcPct val="0"/>
              </a:spcAft>
              <a:buClrTx/>
              <a:buSzTx/>
              <a:buFontTx/>
              <a:buNone/>
            </a:pPr>
            <a:r>
              <a:rPr sz="2000" dirty="0"/>
              <a:t>Adapted from </a:t>
            </a:r>
            <a:r>
              <a:rPr sz="2000" dirty="0" err="1"/>
              <a:t>Nestler</a:t>
            </a:r>
            <a:r>
              <a:rPr sz="2000" dirty="0"/>
              <a:t> E.J.</a:t>
            </a:r>
          </a:p>
          <a:p>
            <a:pPr fontAlgn="base">
              <a:spcBef>
                <a:spcPct val="0"/>
              </a:spcBef>
              <a:spcAft>
                <a:spcPct val="0"/>
              </a:spcAft>
              <a:buClrTx/>
              <a:buSzTx/>
              <a:buFontTx/>
              <a:buNone/>
            </a:pPr>
            <a:r>
              <a:rPr sz="2000" dirty="0"/>
              <a:t>Science and Practice Perspectives</a:t>
            </a:r>
          </a:p>
          <a:p>
            <a:pPr fontAlgn="base">
              <a:spcBef>
                <a:spcPct val="0"/>
              </a:spcBef>
              <a:spcAft>
                <a:spcPct val="0"/>
              </a:spcAft>
              <a:buClrTx/>
              <a:buSzTx/>
              <a:buFontTx/>
              <a:buNone/>
            </a:pPr>
            <a:r>
              <a:rPr sz="2000" dirty="0"/>
              <a:t>5(1) 2005</a:t>
            </a:r>
            <a:r>
              <a:rPr dirty="0"/>
              <a:t>.</a:t>
            </a:r>
          </a:p>
        </p:txBody>
      </p:sp>
    </p:spTree>
    <p:extLst>
      <p:ext uri="{BB962C8B-B14F-4D97-AF65-F5344CB8AC3E}">
        <p14:creationId xmlns:p14="http://schemas.microsoft.com/office/powerpoint/2010/main" val="3359163328"/>
      </p:ext>
    </p:extLst>
  </p:cSld>
  <p:clrMapOvr>
    <a:masterClrMapping/>
  </p:clrMapOvr>
  <p:transition advTm="79526"/>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BF4379E-CA0C-42A8-985C-B8399DA4B988}"/>
              </a:ext>
            </a:extLst>
          </p:cNvPr>
          <p:cNvGrpSpPr/>
          <p:nvPr/>
        </p:nvGrpSpPr>
        <p:grpSpPr>
          <a:xfrm>
            <a:off x="842865" y="1643718"/>
            <a:ext cx="10246059" cy="4920252"/>
            <a:chOff x="439332" y="1225977"/>
            <a:chExt cx="11180422" cy="5368943"/>
          </a:xfrm>
        </p:grpSpPr>
        <p:pic>
          <p:nvPicPr>
            <p:cNvPr id="16" name="Picture 15" descr="Bottle of pills opened and scattered across a table.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2878" y="4034744"/>
              <a:ext cx="5516876" cy="2560176"/>
            </a:xfrm>
            <a:prstGeom prst="rect">
              <a:avLst/>
            </a:prstGeom>
          </p:spPr>
        </p:pic>
        <p:pic>
          <p:nvPicPr>
            <p:cNvPr id="13" name="Picture 12" descr="Image of various pills and drugs on a counte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181" y="3996854"/>
              <a:ext cx="5461179" cy="2551613"/>
            </a:xfrm>
            <a:prstGeom prst="rect">
              <a:avLst/>
            </a:prstGeom>
          </p:spPr>
        </p:pic>
        <p:pic>
          <p:nvPicPr>
            <p:cNvPr id="11" name="Picture 10" descr="Image of user snorting cocaine from tab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02878" y="1225977"/>
              <a:ext cx="5516876" cy="2631713"/>
            </a:xfrm>
            <a:prstGeom prst="rect">
              <a:avLst/>
            </a:prstGeom>
          </p:spPr>
        </p:pic>
        <p:pic>
          <p:nvPicPr>
            <p:cNvPr id="7" name="Picture 6" descr="Image of heroin user filling needle with drugs. "/>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9332" y="1225978"/>
              <a:ext cx="5489028" cy="2631712"/>
            </a:xfrm>
            <a:prstGeom prst="rect">
              <a:avLst/>
            </a:prstGeom>
          </p:spPr>
        </p:pic>
        <p:sp>
          <p:nvSpPr>
            <p:cNvPr id="10" name="TextBox 9"/>
            <p:cNvSpPr txBox="1"/>
            <p:nvPr/>
          </p:nvSpPr>
          <p:spPr>
            <a:xfrm>
              <a:off x="439332" y="3088247"/>
              <a:ext cx="5489029" cy="403012"/>
            </a:xfrm>
            <a:prstGeom prst="rect">
              <a:avLst/>
            </a:prstGeom>
            <a:noFill/>
          </p:spPr>
          <p:txBody>
            <a:bodyPr wrap="square" rtlCol="0">
              <a:spAutoFit/>
            </a:bodyPr>
            <a:lstStyle/>
            <a:p>
              <a:pPr algn="r"/>
              <a:r>
                <a:rPr b="1" dirty="0">
                  <a:solidFill>
                    <a:schemeClr val="bg1"/>
                  </a:solidFill>
                </a:rPr>
                <a:t>1970s</a:t>
              </a:r>
            </a:p>
          </p:txBody>
        </p:sp>
        <p:sp>
          <p:nvSpPr>
            <p:cNvPr id="12" name="TextBox 11"/>
            <p:cNvSpPr txBox="1"/>
            <p:nvPr/>
          </p:nvSpPr>
          <p:spPr>
            <a:xfrm>
              <a:off x="6083213" y="3088249"/>
              <a:ext cx="5489029" cy="403012"/>
            </a:xfrm>
            <a:prstGeom prst="rect">
              <a:avLst/>
            </a:prstGeom>
            <a:noFill/>
          </p:spPr>
          <p:txBody>
            <a:bodyPr wrap="square" rtlCol="0">
              <a:spAutoFit/>
            </a:bodyPr>
            <a:lstStyle/>
            <a:p>
              <a:pPr algn="r"/>
              <a:r>
                <a:rPr b="1" dirty="0">
                  <a:solidFill>
                    <a:schemeClr val="bg1"/>
                  </a:solidFill>
                </a:rPr>
                <a:t>1980s-1990s</a:t>
              </a:r>
            </a:p>
          </p:txBody>
        </p:sp>
        <p:sp>
          <p:nvSpPr>
            <p:cNvPr id="15" name="TextBox 14"/>
            <p:cNvSpPr txBox="1"/>
            <p:nvPr/>
          </p:nvSpPr>
          <p:spPr>
            <a:xfrm>
              <a:off x="467181" y="5672425"/>
              <a:ext cx="5461180" cy="403012"/>
            </a:xfrm>
            <a:prstGeom prst="rect">
              <a:avLst/>
            </a:prstGeom>
            <a:noFill/>
          </p:spPr>
          <p:txBody>
            <a:bodyPr wrap="square" rtlCol="0">
              <a:spAutoFit/>
            </a:bodyPr>
            <a:lstStyle/>
            <a:p>
              <a:pPr algn="r"/>
              <a:r>
                <a:rPr b="1" dirty="0">
                  <a:solidFill>
                    <a:schemeClr val="bg1"/>
                  </a:solidFill>
                </a:rPr>
                <a:t>2000s</a:t>
              </a:r>
            </a:p>
          </p:txBody>
        </p:sp>
        <p:sp>
          <p:nvSpPr>
            <p:cNvPr id="17" name="TextBox 16"/>
            <p:cNvSpPr txBox="1"/>
            <p:nvPr/>
          </p:nvSpPr>
          <p:spPr>
            <a:xfrm>
              <a:off x="6083214" y="5047475"/>
              <a:ext cx="5489029" cy="403012"/>
            </a:xfrm>
            <a:prstGeom prst="rect">
              <a:avLst/>
            </a:prstGeom>
            <a:noFill/>
          </p:spPr>
          <p:txBody>
            <a:bodyPr wrap="square" rtlCol="0">
              <a:spAutoFit/>
            </a:bodyPr>
            <a:lstStyle/>
            <a:p>
              <a:pPr algn="r"/>
              <a:r>
                <a:rPr b="1" dirty="0">
                  <a:solidFill>
                    <a:schemeClr val="bg1"/>
                  </a:solidFill>
                </a:rPr>
                <a:t>2010s</a:t>
              </a:r>
            </a:p>
          </p:txBody>
        </p:sp>
      </p:grpSp>
      <p:sp>
        <p:nvSpPr>
          <p:cNvPr id="19" name="Rectangle 2">
            <a:extLst>
              <a:ext uri="{FF2B5EF4-FFF2-40B4-BE49-F238E27FC236}">
                <a16:creationId xmlns:a16="http://schemas.microsoft.com/office/drawing/2014/main" id="{C3A95617-5DD1-4CDD-B309-F12C2070341A}"/>
              </a:ext>
            </a:extLst>
          </p:cNvPr>
          <p:cNvSpPr txBox="1">
            <a:spLocks noChangeArrowheads="1"/>
          </p:cNvSpPr>
          <p:nvPr/>
        </p:nvSpPr>
        <p:spPr>
          <a:xfrm>
            <a:off x="0" y="-2752"/>
            <a:ext cx="12192000" cy="1057051"/>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endParaRPr lang="en-US" altLang="en-US" sz="3600" dirty="0">
              <a:solidFill>
                <a:prstClr val="white"/>
              </a:solidFill>
            </a:endParaRPr>
          </a:p>
        </p:txBody>
      </p:sp>
      <p:sp>
        <p:nvSpPr>
          <p:cNvPr id="2" name="Title 1"/>
          <p:cNvSpPr>
            <a:spLocks noGrp="1"/>
          </p:cNvSpPr>
          <p:nvPr>
            <p:ph type="title"/>
          </p:nvPr>
        </p:nvSpPr>
        <p:spPr/>
        <p:txBody>
          <a:bodyPr>
            <a:normAutofit/>
          </a:bodyPr>
          <a:lstStyle/>
          <a:p>
            <a:r>
              <a:rPr dirty="0"/>
              <a:t>Epidemic of drugs throughout the decades</a:t>
            </a:r>
            <a:endParaRPr lang="en-US" sz="3200" dirty="0"/>
          </a:p>
        </p:txBody>
      </p:sp>
    </p:spTree>
    <p:extLst>
      <p:ext uri="{BB962C8B-B14F-4D97-AF65-F5344CB8AC3E}">
        <p14:creationId xmlns:p14="http://schemas.microsoft.com/office/powerpoint/2010/main" val="3067447616"/>
      </p:ext>
    </p:extLst>
  </p:cSld>
  <p:clrMapOvr>
    <a:masterClrMapping/>
  </p:clrMapOvr>
  <mc:AlternateContent xmlns:mc="http://schemas.openxmlformats.org/markup-compatibility/2006" xmlns:p14="http://schemas.microsoft.com/office/powerpoint/2010/main">
    <mc:Choice Requires="p14">
      <p:transition spd="slow" p14:dur="2000" advTm="39852"/>
    </mc:Choice>
    <mc:Fallback xmlns="">
      <p:transition spd="slow" advTm="3985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2"/>
          <p:cNvSpPr/>
          <p:nvPr/>
        </p:nvSpPr>
        <p:spPr>
          <a:xfrm>
            <a:off x="9754137" y="4322362"/>
            <a:ext cx="2148288" cy="10417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78740" rIns="118110" bIns="78740" numCol="1" spcCol="1270" anchor="ctr" anchorCtr="0">
            <a:noAutofit/>
          </a:bodyPr>
          <a:lstStyle/>
          <a:p>
            <a:pPr algn="ctr" defTabSz="2755900">
              <a:lnSpc>
                <a:spcPct val="90000"/>
              </a:lnSpc>
              <a:spcBef>
                <a:spcPct val="0"/>
              </a:spcBef>
              <a:spcAft>
                <a:spcPct val="35000"/>
              </a:spcAft>
            </a:pPr>
            <a:endParaRPr lang="en-US" sz="6200" dirty="0">
              <a:solidFill>
                <a:prstClr val="white"/>
              </a:solidFill>
            </a:endParaRPr>
          </a:p>
        </p:txBody>
      </p:sp>
      <p:grpSp>
        <p:nvGrpSpPr>
          <p:cNvPr id="2" name="Group 1"/>
          <p:cNvGrpSpPr/>
          <p:nvPr/>
        </p:nvGrpSpPr>
        <p:grpSpPr>
          <a:xfrm>
            <a:off x="564799" y="1343749"/>
            <a:ext cx="11085112" cy="4962332"/>
            <a:chOff x="739458" y="1193718"/>
            <a:chExt cx="10467594" cy="5065236"/>
          </a:xfrm>
        </p:grpSpPr>
        <p:graphicFrame>
          <p:nvGraphicFramePr>
            <p:cNvPr id="14" name="Diagram 13">
              <a:extLst>
                <a:ext uri="{FF2B5EF4-FFF2-40B4-BE49-F238E27FC236}">
                  <a16:creationId xmlns:a16="http://schemas.microsoft.com/office/drawing/2014/main" id="{B8B067DA-C339-43FA-89C0-046A73B4D72C}"/>
                </a:ext>
              </a:extLst>
            </p:cNvPr>
            <p:cNvGraphicFramePr/>
            <p:nvPr>
              <p:extLst>
                <p:ext uri="{D42A27DB-BD31-4B8C-83A1-F6EECF244321}">
                  <p14:modId xmlns:p14="http://schemas.microsoft.com/office/powerpoint/2010/main" val="492526555"/>
                </p:ext>
              </p:extLst>
            </p:nvPr>
          </p:nvGraphicFramePr>
          <p:xfrm>
            <a:off x="739458" y="1193718"/>
            <a:ext cx="10467594" cy="5065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TextBox 33"/>
            <p:cNvSpPr txBox="1"/>
            <p:nvPr/>
          </p:nvSpPr>
          <p:spPr>
            <a:xfrm>
              <a:off x="829966" y="1670891"/>
              <a:ext cx="1781743" cy="376991"/>
            </a:xfrm>
            <a:prstGeom prst="rect">
              <a:avLst/>
            </a:prstGeom>
            <a:noFill/>
          </p:spPr>
          <p:txBody>
            <a:bodyPr wrap="square" rtlCol="0">
              <a:spAutoFit/>
            </a:bodyPr>
            <a:lstStyle/>
            <a:p>
              <a:r>
                <a:rPr dirty="0"/>
                <a:t>Stimulants</a:t>
              </a:r>
              <a:endParaRPr lang="en-US" sz="1600" b="1" dirty="0">
                <a:solidFill>
                  <a:prstClr val="black"/>
                </a:solidFill>
                <a:latin typeface="Arial" panose="020B0604020202020204" pitchFamily="34" charset="0"/>
                <a:cs typeface="Arial" panose="020B0604020202020204" pitchFamily="34" charset="0"/>
              </a:endParaRPr>
            </a:p>
          </p:txBody>
        </p:sp>
        <p:sp>
          <p:nvSpPr>
            <p:cNvPr id="36" name="TextBox 35"/>
            <p:cNvSpPr txBox="1"/>
            <p:nvPr/>
          </p:nvSpPr>
          <p:spPr>
            <a:xfrm>
              <a:off x="829967" y="3365208"/>
              <a:ext cx="2274656" cy="376991"/>
            </a:xfrm>
            <a:prstGeom prst="rect">
              <a:avLst/>
            </a:prstGeom>
            <a:noFill/>
          </p:spPr>
          <p:txBody>
            <a:bodyPr wrap="square" rtlCol="0">
              <a:spAutoFit/>
            </a:bodyPr>
            <a:lstStyle/>
            <a:p>
              <a:r>
                <a:rPr dirty="0"/>
                <a:t>CNS depressants</a:t>
              </a:r>
              <a:endParaRPr lang="en-US" sz="1600" b="1" dirty="0">
                <a:solidFill>
                  <a:prstClr val="black"/>
                </a:solidFill>
                <a:latin typeface="Arial" panose="020B0604020202020204" pitchFamily="34" charset="0"/>
                <a:cs typeface="Arial" panose="020B0604020202020204" pitchFamily="34" charset="0"/>
              </a:endParaRPr>
            </a:p>
          </p:txBody>
        </p:sp>
        <p:sp>
          <p:nvSpPr>
            <p:cNvPr id="37" name="TextBox 36"/>
            <p:cNvSpPr txBox="1"/>
            <p:nvPr/>
          </p:nvSpPr>
          <p:spPr>
            <a:xfrm>
              <a:off x="829966" y="5296569"/>
              <a:ext cx="2365163" cy="345575"/>
            </a:xfrm>
            <a:prstGeom prst="rect">
              <a:avLst/>
            </a:prstGeom>
            <a:noFill/>
          </p:spPr>
          <p:txBody>
            <a:bodyPr wrap="square" rtlCol="0">
              <a:spAutoFit/>
            </a:bodyPr>
            <a:lstStyle/>
            <a:p>
              <a:r>
                <a:t>Hallucinogens</a:t>
              </a:r>
              <a:endParaRPr lang="en-US" sz="1600" b="1" dirty="0">
                <a:solidFill>
                  <a:prstClr val="black"/>
                </a:solidFill>
                <a:latin typeface="Arial" panose="020B0604020202020204" pitchFamily="34" charset="0"/>
                <a:cs typeface="Arial" panose="020B0604020202020204" pitchFamily="34" charset="0"/>
              </a:endParaRPr>
            </a:p>
          </p:txBody>
        </p:sp>
      </p:grpSp>
      <p:sp>
        <p:nvSpPr>
          <p:cNvPr id="11" name="TextBox 10"/>
          <p:cNvSpPr txBox="1"/>
          <p:nvPr/>
        </p:nvSpPr>
        <p:spPr>
          <a:xfrm>
            <a:off x="544010" y="6334780"/>
            <a:ext cx="11417555" cy="523220"/>
          </a:xfrm>
          <a:prstGeom prst="rect">
            <a:avLst/>
          </a:prstGeom>
          <a:noFill/>
        </p:spPr>
        <p:txBody>
          <a:bodyPr wrap="square" rtlCol="0">
            <a:spAutoFit/>
          </a:bodyPr>
          <a:lstStyle/>
          <a:p>
            <a:r>
              <a:rPr sz="1400" dirty="0"/>
              <a:t>The references cited in the original text, (National Institute on Drug Abuse, 2018a; National Institute on Drug Abuse, 2016), pertain to publications from the National Institute on Drug Abuse in the respective years mentioned.</a:t>
            </a:r>
          </a:p>
        </p:txBody>
      </p:sp>
      <p:sp>
        <p:nvSpPr>
          <p:cNvPr id="9" name="Title 1">
            <a:extLst>
              <a:ext uri="{FF2B5EF4-FFF2-40B4-BE49-F238E27FC236}">
                <a16:creationId xmlns:a16="http://schemas.microsoft.com/office/drawing/2014/main" id="{77628F8B-8768-4347-B392-4E7AED027224}"/>
              </a:ext>
            </a:extLst>
          </p:cNvPr>
          <p:cNvSpPr txBox="1">
            <a:spLocks/>
          </p:cNvSpPr>
          <p:nvPr/>
        </p:nvSpPr>
        <p:spPr>
          <a:xfrm>
            <a:off x="0" y="0"/>
            <a:ext cx="12192000" cy="1219200"/>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endParaRPr lang="en-US" altLang="en-US" sz="3600" dirty="0">
              <a:solidFill>
                <a:prstClr val="white"/>
              </a:solidFill>
            </a:endParaRPr>
          </a:p>
        </p:txBody>
      </p:sp>
      <p:sp>
        <p:nvSpPr>
          <p:cNvPr id="5" name="Title 4"/>
          <p:cNvSpPr>
            <a:spLocks noGrp="1"/>
          </p:cNvSpPr>
          <p:nvPr>
            <p:ph type="title"/>
          </p:nvPr>
        </p:nvSpPr>
        <p:spPr/>
        <p:txBody>
          <a:bodyPr>
            <a:normAutofit/>
          </a:bodyPr>
          <a:lstStyle/>
          <a:p>
            <a:r>
              <a:t>Classification</a:t>
            </a:r>
            <a:endParaRPr lang="en-US" sz="3200" dirty="0"/>
          </a:p>
        </p:txBody>
      </p:sp>
      <p:sp>
        <p:nvSpPr>
          <p:cNvPr id="12" name="TextBox 11"/>
          <p:cNvSpPr txBox="1"/>
          <p:nvPr/>
        </p:nvSpPr>
        <p:spPr>
          <a:xfrm>
            <a:off x="3009417" y="3067291"/>
            <a:ext cx="8530542" cy="1323439"/>
          </a:xfrm>
          <a:prstGeom prst="rect">
            <a:avLst/>
          </a:prstGeom>
          <a:noFill/>
        </p:spPr>
        <p:txBody>
          <a:bodyPr wrap="square" rtlCol="0">
            <a:spAutoFit/>
          </a:bodyPr>
          <a:lstStyle/>
          <a:p>
            <a:r>
              <a:rPr lang="en-US" sz="1600" dirty="0"/>
              <a:t>Medications that slow down brain activity, making them useful for treating anxiety and sleep problems.</a:t>
            </a:r>
          </a:p>
          <a:p>
            <a:r>
              <a:rPr lang="en-US" sz="1600" dirty="0"/>
              <a:t>Short-term effects: Drowsiness, slurred speech, poor concentration, confusion, dizziness, motor and memory problems, decreased blood pressure, slowed breathing.</a:t>
            </a:r>
          </a:p>
          <a:p>
            <a:r>
              <a:rPr lang="en-US" sz="1600" dirty="0"/>
              <a:t>Long-term effects: Unknown.</a:t>
            </a:r>
          </a:p>
        </p:txBody>
      </p:sp>
      <p:sp>
        <p:nvSpPr>
          <p:cNvPr id="13" name="TextBox 12"/>
          <p:cNvSpPr txBox="1"/>
          <p:nvPr/>
        </p:nvSpPr>
        <p:spPr>
          <a:xfrm>
            <a:off x="2951545" y="4687746"/>
            <a:ext cx="8079130" cy="1323439"/>
          </a:xfrm>
          <a:prstGeom prst="rect">
            <a:avLst/>
          </a:prstGeom>
          <a:noFill/>
        </p:spPr>
        <p:txBody>
          <a:bodyPr wrap="square" rtlCol="0">
            <a:spAutoFit/>
          </a:bodyPr>
          <a:lstStyle/>
          <a:p>
            <a:r>
              <a:rPr lang="en-US" sz="1600" dirty="0"/>
              <a:t>Substances that disrupt perception of reality.</a:t>
            </a:r>
          </a:p>
          <a:p>
            <a:r>
              <a:rPr lang="en-US" sz="1600" dirty="0"/>
              <a:t>Short-term effects: Increased heart rate, nausea, heightened sensory experiences, changes in time perception.</a:t>
            </a:r>
          </a:p>
          <a:p>
            <a:r>
              <a:rPr lang="en-US" sz="1600" dirty="0"/>
              <a:t>Long-term effects: Speech problems, memory loss, weight loss, anxiety, depression, suicidal thoughts.</a:t>
            </a:r>
          </a:p>
        </p:txBody>
      </p:sp>
    </p:spTree>
    <p:extLst>
      <p:ext uri="{BB962C8B-B14F-4D97-AF65-F5344CB8AC3E}">
        <p14:creationId xmlns:p14="http://schemas.microsoft.com/office/powerpoint/2010/main" val="486678681"/>
      </p:ext>
    </p:extLst>
  </p:cSld>
  <p:clrMapOvr>
    <a:masterClrMapping/>
  </p:clrMapOvr>
  <mc:AlternateContent xmlns:mc="http://schemas.openxmlformats.org/markup-compatibility/2006" xmlns:p14="http://schemas.microsoft.com/office/powerpoint/2010/main">
    <mc:Choice Requires="p14">
      <p:transition spd="slow" p14:dur="2000" advTm="87484"/>
    </mc:Choice>
    <mc:Fallback xmlns="">
      <p:transition spd="slow" advTm="8748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2"/>
          <p:cNvSpPr/>
          <p:nvPr/>
        </p:nvSpPr>
        <p:spPr>
          <a:xfrm>
            <a:off x="9754137" y="4322362"/>
            <a:ext cx="2148288" cy="10417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78740" rIns="118110" bIns="78740" numCol="1" spcCol="1270" anchor="ctr" anchorCtr="0">
            <a:noAutofit/>
          </a:bodyPr>
          <a:lstStyle/>
          <a:p>
            <a:pPr algn="ctr" defTabSz="2755900">
              <a:lnSpc>
                <a:spcPct val="90000"/>
              </a:lnSpc>
              <a:spcBef>
                <a:spcPct val="0"/>
              </a:spcBef>
              <a:spcAft>
                <a:spcPct val="35000"/>
              </a:spcAft>
            </a:pPr>
            <a:endParaRPr lang="en-US" sz="6200" dirty="0">
              <a:solidFill>
                <a:prstClr val="white"/>
              </a:solidFill>
            </a:endParaRPr>
          </a:p>
        </p:txBody>
      </p:sp>
      <p:sp>
        <p:nvSpPr>
          <p:cNvPr id="11" name="TextBox 10"/>
          <p:cNvSpPr txBox="1"/>
          <p:nvPr/>
        </p:nvSpPr>
        <p:spPr>
          <a:xfrm>
            <a:off x="821804" y="6519446"/>
            <a:ext cx="11146756" cy="338554"/>
          </a:xfrm>
          <a:prstGeom prst="rect">
            <a:avLst/>
          </a:prstGeom>
          <a:noFill/>
        </p:spPr>
        <p:txBody>
          <a:bodyPr wrap="square" rtlCol="0">
            <a:spAutoFit/>
          </a:bodyPr>
          <a:lstStyle/>
          <a:p>
            <a:r>
              <a:rPr sz="1600" dirty="0"/>
              <a:t>The National Institute on Alcohol Abuse and Alcoholism and the National Institute on Drug Abuse (2018</a:t>
            </a:r>
            <a:r>
              <a:rPr lang="sr-Latn-RS" sz="1600" dirty="0"/>
              <a:t>.</a:t>
            </a:r>
            <a:r>
              <a:rPr sz="1600" dirty="0"/>
              <a:t>).</a:t>
            </a:r>
          </a:p>
        </p:txBody>
      </p:sp>
      <p:sp>
        <p:nvSpPr>
          <p:cNvPr id="9" name="Title 1">
            <a:extLst>
              <a:ext uri="{FF2B5EF4-FFF2-40B4-BE49-F238E27FC236}">
                <a16:creationId xmlns:a16="http://schemas.microsoft.com/office/drawing/2014/main" id="{77628F8B-8768-4347-B392-4E7AED027224}"/>
              </a:ext>
            </a:extLst>
          </p:cNvPr>
          <p:cNvSpPr txBox="1">
            <a:spLocks/>
          </p:cNvSpPr>
          <p:nvPr/>
        </p:nvSpPr>
        <p:spPr>
          <a:xfrm>
            <a:off x="0" y="0"/>
            <a:ext cx="12192000" cy="1219200"/>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endParaRPr lang="en-US" altLang="en-US" sz="3600" dirty="0">
              <a:solidFill>
                <a:prstClr val="white"/>
              </a:solidFill>
            </a:endParaRPr>
          </a:p>
        </p:txBody>
      </p:sp>
      <p:grpSp>
        <p:nvGrpSpPr>
          <p:cNvPr id="10" name="Group 9">
            <a:extLst>
              <a:ext uri="{FF2B5EF4-FFF2-40B4-BE49-F238E27FC236}">
                <a16:creationId xmlns:a16="http://schemas.microsoft.com/office/drawing/2014/main" id="{26F0EE66-05B4-4157-83D5-1E7CA07CE82E}"/>
              </a:ext>
            </a:extLst>
          </p:cNvPr>
          <p:cNvGrpSpPr/>
          <p:nvPr/>
        </p:nvGrpSpPr>
        <p:grpSpPr>
          <a:xfrm>
            <a:off x="749732" y="1373927"/>
            <a:ext cx="11082528" cy="5065236"/>
            <a:chOff x="739458" y="1193718"/>
            <a:chExt cx="10467594" cy="5065236"/>
          </a:xfrm>
        </p:grpSpPr>
        <p:graphicFrame>
          <p:nvGraphicFramePr>
            <p:cNvPr id="12" name="Diagram 11">
              <a:extLst>
                <a:ext uri="{FF2B5EF4-FFF2-40B4-BE49-F238E27FC236}">
                  <a16:creationId xmlns:a16="http://schemas.microsoft.com/office/drawing/2014/main" id="{53B20E07-9005-4FFB-BE83-BDBBBAA04AEC}"/>
                </a:ext>
              </a:extLst>
            </p:cNvPr>
            <p:cNvGraphicFramePr/>
            <p:nvPr>
              <p:extLst>
                <p:ext uri="{D42A27DB-BD31-4B8C-83A1-F6EECF244321}">
                  <p14:modId xmlns:p14="http://schemas.microsoft.com/office/powerpoint/2010/main" val="1762228685"/>
                </p:ext>
              </p:extLst>
            </p:nvPr>
          </p:nvGraphicFramePr>
          <p:xfrm>
            <a:off x="739458" y="1193718"/>
            <a:ext cx="10467594" cy="5065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a:extLst>
                <a:ext uri="{FF2B5EF4-FFF2-40B4-BE49-F238E27FC236}">
                  <a16:creationId xmlns:a16="http://schemas.microsoft.com/office/drawing/2014/main" id="{2D169C4F-82EC-4A99-ABF7-B9129DA1E7AF}"/>
                </a:ext>
              </a:extLst>
            </p:cNvPr>
            <p:cNvSpPr txBox="1"/>
            <p:nvPr/>
          </p:nvSpPr>
          <p:spPr>
            <a:xfrm>
              <a:off x="829966" y="1670891"/>
              <a:ext cx="1781743" cy="338554"/>
            </a:xfrm>
            <a:prstGeom prst="rect">
              <a:avLst/>
            </a:prstGeom>
            <a:noFill/>
          </p:spPr>
          <p:txBody>
            <a:bodyPr wrap="square" rtlCol="0">
              <a:spAutoFit/>
            </a:bodyPr>
            <a:lstStyle/>
            <a:p>
              <a:r>
                <a:t>Alcohol</a:t>
              </a:r>
              <a:endParaRPr lang="en-US" sz="1600" b="1" dirty="0">
                <a:solidFill>
                  <a:prstClr val="black"/>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CBE2AC3D-AB9F-4737-AF7F-A28988B2ED84}"/>
                </a:ext>
              </a:extLst>
            </p:cNvPr>
            <p:cNvSpPr txBox="1"/>
            <p:nvPr/>
          </p:nvSpPr>
          <p:spPr>
            <a:xfrm>
              <a:off x="829966" y="3553894"/>
              <a:ext cx="2274656" cy="338554"/>
            </a:xfrm>
            <a:prstGeom prst="rect">
              <a:avLst/>
            </a:prstGeom>
            <a:noFill/>
          </p:spPr>
          <p:txBody>
            <a:bodyPr wrap="square" rtlCol="0">
              <a:spAutoFit/>
            </a:bodyPr>
            <a:lstStyle/>
            <a:p>
              <a:r>
                <a:t>Cocaine</a:t>
              </a:r>
              <a:endParaRPr lang="en-US" sz="1600" b="1" dirty="0">
                <a:solidFill>
                  <a:prstClr val="black"/>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338FE5A0-6B10-448B-B3B9-5FD7D1416D88}"/>
                </a:ext>
              </a:extLst>
            </p:cNvPr>
            <p:cNvSpPr txBox="1"/>
            <p:nvPr/>
          </p:nvSpPr>
          <p:spPr>
            <a:xfrm>
              <a:off x="829966" y="5296569"/>
              <a:ext cx="2365163" cy="338554"/>
            </a:xfrm>
            <a:prstGeom prst="rect">
              <a:avLst/>
            </a:prstGeom>
            <a:noFill/>
          </p:spPr>
          <p:txBody>
            <a:bodyPr wrap="square" rtlCol="0">
              <a:spAutoFit/>
            </a:bodyPr>
            <a:lstStyle/>
            <a:p>
              <a:r>
                <a:t>Heroin</a:t>
              </a:r>
              <a:endParaRPr lang="en-US" sz="1600" b="1" dirty="0">
                <a:solidFill>
                  <a:prstClr val="black"/>
                </a:solidFill>
                <a:latin typeface="Arial" panose="020B0604020202020204" pitchFamily="34" charset="0"/>
                <a:cs typeface="Arial" panose="020B0604020202020204" pitchFamily="34" charset="0"/>
              </a:endParaRPr>
            </a:p>
          </p:txBody>
        </p:sp>
      </p:grpSp>
      <p:sp>
        <p:nvSpPr>
          <p:cNvPr id="2" name="Title 1"/>
          <p:cNvSpPr>
            <a:spLocks noGrp="1"/>
          </p:cNvSpPr>
          <p:nvPr>
            <p:ph type="title"/>
          </p:nvPr>
        </p:nvSpPr>
        <p:spPr/>
        <p:txBody>
          <a:bodyPr>
            <a:normAutofit/>
          </a:bodyPr>
          <a:lstStyle/>
          <a:p>
            <a:r>
              <a:rPr dirty="0"/>
              <a:t>Drugs that are most commonly abused</a:t>
            </a:r>
            <a:endParaRPr lang="en-US" sz="3200" dirty="0"/>
          </a:p>
        </p:txBody>
      </p:sp>
    </p:spTree>
    <p:extLst>
      <p:ext uri="{BB962C8B-B14F-4D97-AF65-F5344CB8AC3E}">
        <p14:creationId xmlns:p14="http://schemas.microsoft.com/office/powerpoint/2010/main" val="3136923722"/>
      </p:ext>
    </p:extLst>
  </p:cSld>
  <p:clrMapOvr>
    <a:masterClrMapping/>
  </p:clrMapOvr>
  <mc:AlternateContent xmlns:mc="http://schemas.openxmlformats.org/markup-compatibility/2006" xmlns:p14="http://schemas.microsoft.com/office/powerpoint/2010/main">
    <mc:Choice Requires="p14">
      <p:transition spd="slow" p14:dur="2000" advTm="106564"/>
    </mc:Choice>
    <mc:Fallback xmlns="">
      <p:transition spd="slow" advTm="10656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2"/>
          <p:cNvSpPr/>
          <p:nvPr/>
        </p:nvSpPr>
        <p:spPr>
          <a:xfrm>
            <a:off x="10222103" y="6654095"/>
            <a:ext cx="2148288" cy="10417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78740" rIns="118110" bIns="78740" numCol="1" spcCol="1270" anchor="ctr" anchorCtr="0">
            <a:noAutofit/>
          </a:bodyPr>
          <a:lstStyle/>
          <a:p>
            <a:pPr algn="ctr" defTabSz="2755900">
              <a:lnSpc>
                <a:spcPct val="90000"/>
              </a:lnSpc>
              <a:spcBef>
                <a:spcPct val="0"/>
              </a:spcBef>
              <a:spcAft>
                <a:spcPct val="35000"/>
              </a:spcAft>
            </a:pPr>
            <a:endParaRPr lang="en-US" sz="6200" dirty="0">
              <a:solidFill>
                <a:prstClr val="white"/>
              </a:solidFill>
            </a:endParaRPr>
          </a:p>
        </p:txBody>
      </p:sp>
      <p:sp>
        <p:nvSpPr>
          <p:cNvPr id="11" name="TextBox 10"/>
          <p:cNvSpPr txBox="1"/>
          <p:nvPr/>
        </p:nvSpPr>
        <p:spPr>
          <a:xfrm>
            <a:off x="856527" y="6428239"/>
            <a:ext cx="11235709" cy="338554"/>
          </a:xfrm>
          <a:prstGeom prst="rect">
            <a:avLst/>
          </a:prstGeom>
          <a:noFill/>
        </p:spPr>
        <p:txBody>
          <a:bodyPr wrap="square" rtlCol="0">
            <a:spAutoFit/>
          </a:bodyPr>
          <a:lstStyle/>
          <a:p>
            <a:r>
              <a:rPr sz="1600" dirty="0"/>
              <a:t>National Institute on Drug Abuse, 2018</a:t>
            </a:r>
            <a:r>
              <a:rPr lang="sr-Latn-RS" sz="1600" dirty="0"/>
              <a:t>.</a:t>
            </a:r>
            <a:endParaRPr sz="1600" dirty="0"/>
          </a:p>
        </p:txBody>
      </p:sp>
      <p:grpSp>
        <p:nvGrpSpPr>
          <p:cNvPr id="2" name="Group 1">
            <a:extLst>
              <a:ext uri="{FF2B5EF4-FFF2-40B4-BE49-F238E27FC236}">
                <a16:creationId xmlns:a16="http://schemas.microsoft.com/office/drawing/2014/main" id="{764FD1E1-2DEB-4EF1-ABC9-752B38238FAD}"/>
              </a:ext>
            </a:extLst>
          </p:cNvPr>
          <p:cNvGrpSpPr/>
          <p:nvPr/>
        </p:nvGrpSpPr>
        <p:grpSpPr>
          <a:xfrm>
            <a:off x="730354" y="1192758"/>
            <a:ext cx="11082528" cy="4984798"/>
            <a:chOff x="739458" y="1193718"/>
            <a:chExt cx="10467594" cy="5065236"/>
          </a:xfrm>
        </p:grpSpPr>
        <p:graphicFrame>
          <p:nvGraphicFramePr>
            <p:cNvPr id="10" name="Diagram 9">
              <a:extLst>
                <a:ext uri="{FF2B5EF4-FFF2-40B4-BE49-F238E27FC236}">
                  <a16:creationId xmlns:a16="http://schemas.microsoft.com/office/drawing/2014/main" id="{785EA358-A05F-45CA-832A-1669961A571A}"/>
                </a:ext>
              </a:extLst>
            </p:cNvPr>
            <p:cNvGraphicFramePr/>
            <p:nvPr>
              <p:extLst>
                <p:ext uri="{D42A27DB-BD31-4B8C-83A1-F6EECF244321}">
                  <p14:modId xmlns:p14="http://schemas.microsoft.com/office/powerpoint/2010/main" val="939220354"/>
                </p:ext>
              </p:extLst>
            </p:nvPr>
          </p:nvGraphicFramePr>
          <p:xfrm>
            <a:off x="739458" y="1193718"/>
            <a:ext cx="10467594" cy="5065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a:extLst>
                <a:ext uri="{FF2B5EF4-FFF2-40B4-BE49-F238E27FC236}">
                  <a16:creationId xmlns:a16="http://schemas.microsoft.com/office/drawing/2014/main" id="{39831D44-9B4C-4CD9-AD0B-B078DDF469B6}"/>
                </a:ext>
              </a:extLst>
            </p:cNvPr>
            <p:cNvSpPr txBox="1"/>
            <p:nvPr/>
          </p:nvSpPr>
          <p:spPr>
            <a:xfrm>
              <a:off x="829966" y="1670891"/>
              <a:ext cx="2145463" cy="344017"/>
            </a:xfrm>
            <a:prstGeom prst="rect">
              <a:avLst/>
            </a:prstGeom>
            <a:noFill/>
          </p:spPr>
          <p:txBody>
            <a:bodyPr wrap="square" rtlCol="0">
              <a:spAutoFit/>
            </a:bodyPr>
            <a:lstStyle/>
            <a:p>
              <a:r>
                <a:t>Methamphetamine</a:t>
              </a:r>
              <a:endParaRPr lang="en-US" sz="1600" b="1" dirty="0">
                <a:solidFill>
                  <a:prstClr val="black"/>
                </a:solidFill>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A709A6D2-CD57-4E38-82CA-B482C3813315}"/>
                </a:ext>
              </a:extLst>
            </p:cNvPr>
            <p:cNvSpPr txBox="1"/>
            <p:nvPr/>
          </p:nvSpPr>
          <p:spPr>
            <a:xfrm>
              <a:off x="829966" y="3553894"/>
              <a:ext cx="2274656" cy="344017"/>
            </a:xfrm>
            <a:prstGeom prst="rect">
              <a:avLst/>
            </a:prstGeom>
            <a:noFill/>
          </p:spPr>
          <p:txBody>
            <a:bodyPr wrap="square" rtlCol="0">
              <a:spAutoFit/>
            </a:bodyPr>
            <a:lstStyle/>
            <a:p>
              <a:r>
                <a:t>Marijuana</a:t>
              </a:r>
              <a:endParaRPr lang="en-US" sz="1600" b="1" dirty="0">
                <a:solidFill>
                  <a:prstClr val="black"/>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CC8FC870-F211-4FAC-B284-52967A6B8E95}"/>
                </a:ext>
              </a:extLst>
            </p:cNvPr>
            <p:cNvSpPr txBox="1"/>
            <p:nvPr/>
          </p:nvSpPr>
          <p:spPr>
            <a:xfrm>
              <a:off x="829966" y="5296569"/>
              <a:ext cx="2365163" cy="344017"/>
            </a:xfrm>
            <a:prstGeom prst="rect">
              <a:avLst/>
            </a:prstGeom>
            <a:noFill/>
          </p:spPr>
          <p:txBody>
            <a:bodyPr wrap="square" rtlCol="0">
              <a:spAutoFit/>
            </a:bodyPr>
            <a:lstStyle/>
            <a:p>
              <a:r>
                <a:t>Opioids</a:t>
              </a:r>
              <a:endParaRPr lang="en-US" sz="1600" b="1" dirty="0">
                <a:solidFill>
                  <a:prstClr val="black"/>
                </a:solidFill>
                <a:latin typeface="Arial" panose="020B0604020202020204" pitchFamily="34" charset="0"/>
                <a:cs typeface="Arial" panose="020B0604020202020204" pitchFamily="34" charset="0"/>
              </a:endParaRPr>
            </a:p>
          </p:txBody>
        </p:sp>
      </p:grpSp>
      <p:sp>
        <p:nvSpPr>
          <p:cNvPr id="21" name="Title 1">
            <a:extLst>
              <a:ext uri="{FF2B5EF4-FFF2-40B4-BE49-F238E27FC236}">
                <a16:creationId xmlns:a16="http://schemas.microsoft.com/office/drawing/2014/main" id="{31838F18-93E4-45B1-82F8-E60A579AB0EC}"/>
              </a:ext>
            </a:extLst>
          </p:cNvPr>
          <p:cNvSpPr txBox="1">
            <a:spLocks/>
          </p:cNvSpPr>
          <p:nvPr/>
        </p:nvSpPr>
        <p:spPr>
          <a:xfrm>
            <a:off x="0" y="0"/>
            <a:ext cx="12192000" cy="1219200"/>
          </a:xfrm>
          <a:prstGeom prst="rect">
            <a:avLst/>
          </a:prstGeom>
          <a:solidFill>
            <a:srgbClr val="0F426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endParaRPr lang="en-US" altLang="en-US" sz="3600" dirty="0">
              <a:solidFill>
                <a:prstClr val="white"/>
              </a:solidFill>
            </a:endParaRPr>
          </a:p>
        </p:txBody>
      </p:sp>
      <p:sp>
        <p:nvSpPr>
          <p:cNvPr id="5" name="Title 4"/>
          <p:cNvSpPr>
            <a:spLocks noGrp="1"/>
          </p:cNvSpPr>
          <p:nvPr>
            <p:ph type="title"/>
          </p:nvPr>
        </p:nvSpPr>
        <p:spPr/>
        <p:txBody>
          <a:bodyPr>
            <a:normAutofit/>
          </a:bodyPr>
          <a:lstStyle/>
          <a:p>
            <a:r>
              <a:rPr dirty="0"/>
              <a:t>Drugs that are most commonly abused</a:t>
            </a:r>
            <a:endParaRPr lang="en-US" sz="3200" dirty="0"/>
          </a:p>
        </p:txBody>
      </p:sp>
    </p:spTree>
    <p:extLst>
      <p:ext uri="{BB962C8B-B14F-4D97-AF65-F5344CB8AC3E}">
        <p14:creationId xmlns:p14="http://schemas.microsoft.com/office/powerpoint/2010/main" val="2720623471"/>
      </p:ext>
    </p:extLst>
  </p:cSld>
  <p:clrMapOvr>
    <a:masterClrMapping/>
  </p:clrMapOvr>
  <mc:AlternateContent xmlns:mc="http://schemas.openxmlformats.org/markup-compatibility/2006" xmlns:p14="http://schemas.microsoft.com/office/powerpoint/2010/main">
    <mc:Choice Requires="p14">
      <p:transition spd="slow" p14:dur="2000" advTm="92922"/>
    </mc:Choice>
    <mc:Fallback xmlns="">
      <p:transition spd="slow" advTm="92922"/>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9" y="1063268"/>
            <a:ext cx="9031519" cy="4678327"/>
          </a:xfrm>
          <a:prstGeom prst="rect">
            <a:avLst/>
          </a:prstGeom>
          <a:solidFill>
            <a:srgbClr val="0F42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 name="TextBox 2"/>
          <p:cNvSpPr txBox="1"/>
          <p:nvPr/>
        </p:nvSpPr>
        <p:spPr>
          <a:xfrm>
            <a:off x="522526" y="2060024"/>
            <a:ext cx="8509001" cy="2031325"/>
          </a:xfrm>
          <a:prstGeom prst="rect">
            <a:avLst/>
          </a:prstGeom>
          <a:noFill/>
        </p:spPr>
        <p:txBody>
          <a:bodyPr wrap="square" rtlCol="0">
            <a:spAutoFit/>
          </a:bodyPr>
          <a:lstStyle/>
          <a:p>
            <a:endParaRPr lang="en-US" sz="5400" dirty="0">
              <a:solidFill>
                <a:prstClr val="white"/>
              </a:solidFill>
            </a:endParaRPr>
          </a:p>
          <a:p>
            <a:r>
              <a:rPr sz="3200" dirty="0">
                <a:solidFill>
                  <a:schemeClr val="bg1"/>
                </a:solidFill>
              </a:rPr>
              <a:t>Neurobiology of addiction</a:t>
            </a:r>
            <a:endParaRPr lang="en-US" sz="3200" dirty="0">
              <a:solidFill>
                <a:schemeClr val="bg1"/>
              </a:solidFill>
            </a:endParaRPr>
          </a:p>
          <a:p>
            <a:endParaRPr lang="en-US" sz="4000" b="1" dirty="0">
              <a:solidFill>
                <a:prstClr val="white"/>
              </a:solidFill>
            </a:endParaRPr>
          </a:p>
        </p:txBody>
      </p:sp>
      <p:cxnSp>
        <p:nvCxnSpPr>
          <p:cNvPr id="5" name="Straight Connector 4"/>
          <p:cNvCxnSpPr/>
          <p:nvPr/>
        </p:nvCxnSpPr>
        <p:spPr>
          <a:xfrm>
            <a:off x="318979" y="285306"/>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18979" y="6530162"/>
            <a:ext cx="115363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08345" y="285306"/>
            <a:ext cx="10632"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855310" y="285306"/>
            <a:ext cx="1" cy="62448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5853334"/>
      </p:ext>
    </p:extLst>
  </p:cSld>
  <p:clrMapOvr>
    <a:masterClrMapping/>
  </p:clrMapOvr>
  <mc:AlternateContent xmlns:mc="http://schemas.openxmlformats.org/markup-compatibility/2006" xmlns:p14="http://schemas.microsoft.com/office/powerpoint/2010/main">
    <mc:Choice Requires="p14">
      <p:transition spd="slow" p14:dur="2000" advTm="3400"/>
    </mc:Choice>
    <mc:Fallback xmlns="">
      <p:transition spd="slow" advTm="3400"/>
    </mc:Fallback>
  </mc:AlternateContent>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408750A486EE14A8ACCFE5AAA338A27" ma:contentTypeVersion="5" ma:contentTypeDescription="Create a new document." ma:contentTypeScope="" ma:versionID="595998b229005089b75d9ac31cf14823">
  <xsd:schema xmlns:xsd="http://www.w3.org/2001/XMLSchema" xmlns:xs="http://www.w3.org/2001/XMLSchema" xmlns:p="http://schemas.microsoft.com/office/2006/metadata/properties" targetNamespace="http://schemas.microsoft.com/office/2006/metadata/properties" ma:root="true" ma:fieldsID="9310dfd89bfbcceacbcbbb03476d023b">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E2205-5C2B-4432-9471-6080D77FE178}">
  <ds:schemaRefs>
    <ds:schemaRef ds:uri="http://schemas.microsoft.com/sharepoint/v3/contenttype/forms"/>
  </ds:schemaRefs>
</ds:datastoreItem>
</file>

<file path=customXml/itemProps2.xml><?xml version="1.0" encoding="utf-8"?>
<ds:datastoreItem xmlns:ds="http://schemas.openxmlformats.org/officeDocument/2006/customXml" ds:itemID="{8DB64C78-E4F8-459F-95BD-74A87C4AB43F}">
  <ds:schemaRefs>
    <ds:schemaRef ds:uri="http://purl.org/dc/elements/1.1/"/>
    <ds:schemaRef ds:uri="http://www.w3.org/XML/1998/namespace"/>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92552453-EE8E-4906-8B8C-84782C2F66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16868</TotalTime>
  <Words>3415</Words>
  <Application>Microsoft Office PowerPoint</Application>
  <PresentationFormat>Widescreen</PresentationFormat>
  <Paragraphs>349</Paragraphs>
  <Slides>38</Slides>
  <Notes>38</Notes>
  <HiddenSlides>0</HiddenSlides>
  <MMClips>0</MMClips>
  <ScaleCrop>false</ScaleCrop>
  <HeadingPairs>
    <vt:vector size="6" baseType="variant">
      <vt:variant>
        <vt:lpstr>Fonts Used</vt:lpstr>
      </vt:variant>
      <vt:variant>
        <vt:i4>10</vt:i4>
      </vt:variant>
      <vt:variant>
        <vt:lpstr>Theme</vt:lpstr>
      </vt:variant>
      <vt:variant>
        <vt:i4>8</vt:i4>
      </vt:variant>
      <vt:variant>
        <vt:lpstr>Slide Titles</vt:lpstr>
      </vt:variant>
      <vt:variant>
        <vt:i4>38</vt:i4>
      </vt:variant>
    </vt:vector>
  </HeadingPairs>
  <TitlesOfParts>
    <vt:vector size="56" baseType="lpstr">
      <vt:lpstr>Arial</vt:lpstr>
      <vt:lpstr>Calibri</vt:lpstr>
      <vt:lpstr>Calibri Light</vt:lpstr>
      <vt:lpstr>Courier New</vt:lpstr>
      <vt:lpstr>Garamond</vt:lpstr>
      <vt:lpstr>Helvetica Light</vt:lpstr>
      <vt:lpstr>Osaka</vt:lpstr>
      <vt:lpstr>Tahoma</vt:lpstr>
      <vt:lpstr>Times New Roman</vt:lpstr>
      <vt:lpstr>Wingdings</vt:lpstr>
      <vt:lpstr>Office Theme</vt:lpstr>
      <vt:lpstr>3_Office Theme</vt:lpstr>
      <vt:lpstr>4_Office Theme</vt:lpstr>
      <vt:lpstr>Network</vt:lpstr>
      <vt:lpstr>1_Network</vt:lpstr>
      <vt:lpstr>2_Network</vt:lpstr>
      <vt:lpstr>3_Network</vt:lpstr>
      <vt:lpstr>1_Office Theme</vt:lpstr>
      <vt:lpstr>Addiction 2: Dependence on psychoactive substances</vt:lpstr>
      <vt:lpstr>Individual factors that increase the risk of PAS abuse/dependence</vt:lpstr>
      <vt:lpstr>PowerPoint Presentation</vt:lpstr>
      <vt:lpstr>Repeated drug abuse increases genetic transcription, resulting in long-lasting structural changes.</vt:lpstr>
      <vt:lpstr>Epidemic of drugs throughout the decades</vt:lpstr>
      <vt:lpstr>Classification</vt:lpstr>
      <vt:lpstr>Drugs that are most commonly abused</vt:lpstr>
      <vt:lpstr>Drugs that are most commonly abused</vt:lpstr>
      <vt:lpstr>PowerPoint Presentation</vt:lpstr>
      <vt:lpstr>PowerPoint Presentation</vt:lpstr>
      <vt:lpstr>PowerPoint Presentation</vt:lpstr>
      <vt:lpstr>PowerPoint Presentation</vt:lpstr>
      <vt:lpstr>Effects of cocaine on the brain</vt:lpstr>
      <vt:lpstr>PET scan</vt:lpstr>
      <vt:lpstr>PowerPoint Presentation</vt:lpstr>
      <vt:lpstr>PowerPoint Presentation</vt:lpstr>
      <vt:lpstr>Brain regions and neuronal pathways</vt:lpstr>
      <vt:lpstr>Neural structure</vt:lpstr>
      <vt:lpstr>Synapses and synaptic transmission</vt:lpstr>
      <vt:lpstr>Dopaminergic neurotransmission</vt:lpstr>
      <vt:lpstr>Reward: self-administration of drugs</vt:lpstr>
      <vt:lpstr>Dopamine receptors and addiction</vt:lpstr>
      <vt:lpstr>PowerPoint Presentation</vt:lpstr>
      <vt:lpstr>PowerPoint Presentation</vt:lpstr>
      <vt:lpstr>Marijuana...</vt:lpstr>
      <vt:lpstr>PowerPoint Presentation</vt:lpstr>
      <vt:lpstr>PowerPoint Presentation</vt:lpstr>
      <vt:lpstr>A disease that is treated...</vt:lpstr>
      <vt:lpstr>PowerPoint Presentation</vt:lpstr>
      <vt:lpstr>Superior treatment</vt:lpstr>
      <vt:lpstr>PowerPoint Presentation</vt:lpstr>
      <vt:lpstr>PowerPoint Presentation</vt:lpstr>
      <vt:lpstr>PowerPoint Presentation</vt:lpstr>
      <vt:lpstr>PowerPoint Presentation</vt:lpstr>
      <vt:lpstr>PowerPoint Presentation</vt:lpstr>
      <vt:lpstr>PowerPoint Presentation</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Someh Lewis</dc:creator>
  <cp:lastModifiedBy>Goran Mihajlovic</cp:lastModifiedBy>
  <cp:revision>668</cp:revision>
  <dcterms:created xsi:type="dcterms:W3CDTF">2018-07-17T17:12:55Z</dcterms:created>
  <dcterms:modified xsi:type="dcterms:W3CDTF">2024-02-14T15:51:07Z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0x010100C408750A486EE14A8ACCFE5AAA338A27</vt:lpwstr>
  </property>
</Properties>
</file>